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88" r:id="rId4"/>
    <p:sldId id="314" r:id="rId5"/>
    <p:sldId id="315" r:id="rId6"/>
    <p:sldId id="304" r:id="rId7"/>
    <p:sldId id="311" r:id="rId8"/>
    <p:sldId id="300" r:id="rId9"/>
    <p:sldId id="305" r:id="rId10"/>
    <p:sldId id="284" r:id="rId11"/>
    <p:sldId id="306" r:id="rId12"/>
    <p:sldId id="316" r:id="rId13"/>
    <p:sldId id="317" r:id="rId14"/>
    <p:sldId id="318" r:id="rId15"/>
    <p:sldId id="294" r:id="rId16"/>
    <p:sldId id="310" r:id="rId17"/>
    <p:sldId id="319" r:id="rId18"/>
    <p:sldId id="313" r:id="rId19"/>
    <p:sldId id="285" r:id="rId20"/>
    <p:sldId id="312" r:id="rId21"/>
    <p:sldId id="295" r:id="rId22"/>
    <p:sldId id="296" r:id="rId23"/>
    <p:sldId id="309" r:id="rId24"/>
    <p:sldId id="308" r:id="rId25"/>
    <p:sldId id="297" r:id="rId26"/>
    <p:sldId id="301" r:id="rId27"/>
    <p:sldId id="320" r:id="rId28"/>
    <p:sldId id="303" r:id="rId29"/>
    <p:sldId id="321" r:id="rId30"/>
    <p:sldId id="293" r:id="rId31"/>
    <p:sldId id="292" r:id="rId32"/>
  </p:sldIdLst>
  <p:sldSz cx="12192000" cy="6858000"/>
  <p:notesSz cx="6797675" cy="99250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EB344D84-9AFB-497E-A393-DC336BA19D2E}"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A5A5A5"/>
          </a:solidFill>
        </a:fill>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4472C4"/>
          </a:solidFill>
        </a:fill>
      </a:tcStyle>
    </a:firstRow>
  </a:tblStyle>
  <a:tblStyle styleId="{69C7853C-536D-4A76-A0AE-DD22124D55A5}"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wholeTbl>
    <a:band1H>
      <a:tcStyle>
        <a:tcBdr/>
        <a:fill>
          <a:solidFill>
            <a:srgbClr val="A5A5A5"/>
          </a:solidFill>
        </a:fill>
      </a:tcStyle>
    </a:band1H>
    <a:band2H>
      <a:tcStyle>
        <a:tcBdr/>
        <a:fill>
          <a:solidFill>
            <a:srgbClr val="A5A5A5"/>
          </a:solidFill>
        </a:fill>
      </a:tcStyle>
    </a:band2H>
    <a:band1V>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band1V>
    <a:band2V>
      <a:tcStyle>
        <a:tcBdr/>
        <a:fill>
          <a:solidFill>
            <a:srgbClr val="A5A5A5"/>
          </a:solidFill>
        </a:fill>
      </a:tcStyle>
    </a:band2V>
    <a:lastCol>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lastCol>
    <a:firstCol>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firstCol>
    <a:lastRow>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lastRow>
    <a:firstRow>
      <a:tcTxStyle b="on">
        <a:font>
          <a:latin typeface="+mn-lt"/>
          <a:ea typeface="+mn-ea"/>
          <a:cs typeface="+mn-cs"/>
        </a:font>
        <a:srgbClr val="FFFFFF"/>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A5A5A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7651"/>
  </p:normalViewPr>
  <p:slideViewPr>
    <p:cSldViewPr snapToGrid="0" snapToObjects="1">
      <p:cViewPr varScale="1">
        <p:scale>
          <a:sx n="100" d="100"/>
          <a:sy n="100" d="100"/>
        </p:scale>
        <p:origin x="10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54E2C6C-CA96-2C47-9215-CD220C8C3C0A}"/>
              </a:ext>
            </a:extLst>
          </p:cNvPr>
          <p:cNvSpPr txBox="1">
            <a:spLocks noGrp="1"/>
          </p:cNvSpPr>
          <p:nvPr>
            <p:ph type="hdr" sz="quarter"/>
          </p:nvPr>
        </p:nvSpPr>
        <p:spPr>
          <a:xfrm>
            <a:off x="0" y="4"/>
            <a:ext cx="2945659" cy="497979"/>
          </a:xfrm>
          <a:prstGeom prst="rect">
            <a:avLst/>
          </a:prstGeom>
          <a:noFill/>
          <a:ln>
            <a:noFill/>
          </a:ln>
        </p:spPr>
        <p:txBody>
          <a:bodyPr vert="horz" wrap="square" lIns="91440" tIns="45720" rIns="91440" bIns="45720" anchor="t" anchorCtr="0" compatLnSpc="1">
            <a:norm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3" name="Espace réservé de la date 2">
            <a:extLst>
              <a:ext uri="{FF2B5EF4-FFF2-40B4-BE49-F238E27FC236}">
                <a16:creationId xmlns:a16="http://schemas.microsoft.com/office/drawing/2014/main" id="{686CFE57-E8F5-1D4C-8C0B-BC384145138B}"/>
              </a:ext>
            </a:extLst>
          </p:cNvPr>
          <p:cNvSpPr txBox="1">
            <a:spLocks noGrp="1"/>
          </p:cNvSpPr>
          <p:nvPr>
            <p:ph type="dt" sz="quarter" idx="1"/>
          </p:nvPr>
        </p:nvSpPr>
        <p:spPr>
          <a:xfrm>
            <a:off x="3850438" y="4"/>
            <a:ext cx="2945659" cy="497979"/>
          </a:xfrm>
          <a:prstGeom prst="rect">
            <a:avLst/>
          </a:prstGeom>
          <a:noFill/>
          <a:ln>
            <a:noFill/>
          </a:ln>
        </p:spPr>
        <p:txBody>
          <a:bodyPr vert="horz" wrap="square" lIns="91440" tIns="45720" rIns="91440" bIns="45720" anchor="t"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382C00-A73D-CD4D-922F-C40EE26FAAA9}" type="datetime1">
              <a:rPr lang="fr-FR" sz="1200" b="0" i="0" u="none" strike="noStrike" kern="1200" cap="none" spc="0" baseline="0">
                <a:solidFill>
                  <a:srgbClr val="000000"/>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06/10/2023</a:t>
            </a:fld>
            <a:endParaRPr lang="fr-FR" sz="1200" b="0" i="0" u="none" strike="noStrike" kern="1200" cap="none" spc="0" baseline="0">
              <a:solidFill>
                <a:srgbClr val="000000"/>
              </a:solidFill>
              <a:uFillTx/>
              <a:latin typeface="Calibri"/>
            </a:endParaRPr>
          </a:p>
        </p:txBody>
      </p:sp>
      <p:sp>
        <p:nvSpPr>
          <p:cNvPr id="4" name="Espace réservé du pied de page 3">
            <a:extLst>
              <a:ext uri="{FF2B5EF4-FFF2-40B4-BE49-F238E27FC236}">
                <a16:creationId xmlns:a16="http://schemas.microsoft.com/office/drawing/2014/main" id="{42336341-55D0-924A-86A6-CD98B0A94858}"/>
              </a:ext>
            </a:extLst>
          </p:cNvPr>
          <p:cNvSpPr txBox="1">
            <a:spLocks noGrp="1"/>
          </p:cNvSpPr>
          <p:nvPr>
            <p:ph type="ftr" sz="quarter" idx="2"/>
          </p:nvPr>
        </p:nvSpPr>
        <p:spPr>
          <a:xfrm>
            <a:off x="0" y="9427073"/>
            <a:ext cx="2945659" cy="497979"/>
          </a:xfrm>
          <a:prstGeom prst="rect">
            <a:avLst/>
          </a:prstGeom>
          <a:noFill/>
          <a:ln>
            <a:noFill/>
          </a:ln>
        </p:spPr>
        <p:txBody>
          <a:bodyPr vert="horz" wrap="square" lIns="91440" tIns="45720" rIns="91440" bIns="45720" anchor="b" anchorCtr="0" compatLnSpc="1">
            <a:norm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5" name="Espace réservé du numéro de diapositive 4">
            <a:extLst>
              <a:ext uri="{FF2B5EF4-FFF2-40B4-BE49-F238E27FC236}">
                <a16:creationId xmlns:a16="http://schemas.microsoft.com/office/drawing/2014/main" id="{53C68493-E5AF-0C42-9B2D-13A48D9A8A91}"/>
              </a:ext>
            </a:extLst>
          </p:cNvPr>
          <p:cNvSpPr txBox="1">
            <a:spLocks noGrp="1"/>
          </p:cNvSpPr>
          <p:nvPr>
            <p:ph type="sldNum" sz="quarter" idx="3"/>
          </p:nvPr>
        </p:nvSpPr>
        <p:spPr>
          <a:xfrm>
            <a:off x="3850438" y="9427073"/>
            <a:ext cx="2945659" cy="497979"/>
          </a:xfrm>
          <a:prstGeom prst="rect">
            <a:avLst/>
          </a:prstGeom>
          <a:noFill/>
          <a:ln>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0B166A-A425-4E42-BD59-6059492F3D39}" type="slidenum">
              <a:t>‹N°›</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69768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E8998D9-0596-A244-97D0-33DE4C74DC17}"/>
              </a:ext>
            </a:extLst>
          </p:cNvPr>
          <p:cNvSpPr txBox="1">
            <a:spLocks noGrp="1"/>
          </p:cNvSpPr>
          <p:nvPr>
            <p:ph type="hdr" sz="quarter"/>
          </p:nvPr>
        </p:nvSpPr>
        <p:spPr>
          <a:xfrm>
            <a:off x="0" y="4"/>
            <a:ext cx="2945659" cy="497979"/>
          </a:xfrm>
          <a:prstGeom prst="rect">
            <a:avLst/>
          </a:prstGeom>
          <a:noFill/>
          <a:ln>
            <a:noFill/>
          </a:ln>
        </p:spPr>
        <p:txBody>
          <a:bodyPr vert="horz" wrap="square" lIns="91440" tIns="45720" rIns="91440" bIns="45720" anchor="t" anchorCtr="0" compatLnSpc="1">
            <a:normAutofit/>
          </a:bodyPr>
          <a:lstStyle>
            <a:lvl1pPr marL="0" marR="0" lvl="0" indent="0" algn="l"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042BD7A4-8831-9E4F-BCE8-A3442E0641C1}"/>
              </a:ext>
            </a:extLst>
          </p:cNvPr>
          <p:cNvSpPr txBox="1">
            <a:spLocks noGrp="1"/>
          </p:cNvSpPr>
          <p:nvPr>
            <p:ph type="dt" idx="1"/>
          </p:nvPr>
        </p:nvSpPr>
        <p:spPr>
          <a:xfrm>
            <a:off x="3850438" y="4"/>
            <a:ext cx="2945659" cy="497979"/>
          </a:xfrm>
          <a:prstGeom prst="rect">
            <a:avLst/>
          </a:prstGeom>
          <a:noFill/>
          <a:ln>
            <a:noFill/>
          </a:ln>
        </p:spPr>
        <p:txBody>
          <a:bodyPr vert="horz" wrap="square" lIns="91440" tIns="45720" rIns="91440" bIns="45720" anchor="t" anchorCtr="0" compatLnSpc="1">
            <a:normAutofit/>
          </a:bodyPr>
          <a:lstStyle>
            <a:lvl1pPr marL="0" marR="0" lvl="0" indent="0" algn="r"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ADE8CB9D-F141-6743-A2A0-EE58642E3085}" type="datetime1">
              <a:rPr lang="fr-FR"/>
              <a:pPr lvl="0"/>
              <a:t>06/10/2023</a:t>
            </a:fld>
            <a:endParaRPr lang="fr-FR"/>
          </a:p>
        </p:txBody>
      </p:sp>
      <p:sp>
        <p:nvSpPr>
          <p:cNvPr id="4" name="Espace réservé de l’image des diapositives 3">
            <a:extLst>
              <a:ext uri="{FF2B5EF4-FFF2-40B4-BE49-F238E27FC236}">
                <a16:creationId xmlns:a16="http://schemas.microsoft.com/office/drawing/2014/main" id="{E3B64131-6D85-E146-908C-EEAA41792167}"/>
              </a:ext>
            </a:extLst>
          </p:cNvPr>
          <p:cNvSpPr>
            <a:spLocks noGrp="1" noRot="1" noChangeAspect="1"/>
          </p:cNvSpPr>
          <p:nvPr>
            <p:ph type="sldImg" idx="2"/>
          </p:nvPr>
        </p:nvSpPr>
        <p:spPr>
          <a:xfrm>
            <a:off x="420688" y="1241425"/>
            <a:ext cx="5956300" cy="3349625"/>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E834A7FD-690A-6943-9768-C5EB92BD3DE2}"/>
              </a:ext>
            </a:extLst>
          </p:cNvPr>
          <p:cNvSpPr txBox="1">
            <a:spLocks noGrp="1"/>
          </p:cNvSpPr>
          <p:nvPr>
            <p:ph type="body" sz="quarter" idx="3"/>
          </p:nvPr>
        </p:nvSpPr>
        <p:spPr>
          <a:xfrm>
            <a:off x="679768" y="4776430"/>
            <a:ext cx="5438140" cy="3907990"/>
          </a:xfrm>
          <a:prstGeom prst="rect">
            <a:avLst/>
          </a:prstGeom>
          <a:noFill/>
          <a:ln>
            <a:noFill/>
          </a:ln>
        </p:spPr>
        <p:txBody>
          <a:bodyPr vert="horz" wrap="square" lIns="91440" tIns="45720" rIns="91440" bIns="45720" anchor="t" anchorCtr="0" compatLnSpc="1">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39AA2F7D-30FB-474A-8476-CFC4D20E38EB}"/>
              </a:ext>
            </a:extLst>
          </p:cNvPr>
          <p:cNvSpPr txBox="1">
            <a:spLocks noGrp="1"/>
          </p:cNvSpPr>
          <p:nvPr>
            <p:ph type="ftr" sz="quarter" idx="4"/>
          </p:nvPr>
        </p:nvSpPr>
        <p:spPr>
          <a:xfrm>
            <a:off x="0" y="9427073"/>
            <a:ext cx="2945659" cy="497979"/>
          </a:xfrm>
          <a:prstGeom prst="rect">
            <a:avLst/>
          </a:prstGeom>
          <a:noFill/>
          <a:ln>
            <a:noFill/>
          </a:ln>
        </p:spPr>
        <p:txBody>
          <a:bodyPr vert="horz" wrap="square" lIns="91440" tIns="45720" rIns="91440" bIns="45720" anchor="b" anchorCtr="0" compatLnSpc="1">
            <a:normAutofit/>
          </a:bodyPr>
          <a:lstStyle>
            <a:lvl1pPr marL="0" marR="0" lvl="0" indent="0" algn="l"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4C7FE94B-7371-4A45-A33D-F8FD1275DF26}"/>
              </a:ext>
            </a:extLst>
          </p:cNvPr>
          <p:cNvSpPr txBox="1">
            <a:spLocks noGrp="1"/>
          </p:cNvSpPr>
          <p:nvPr>
            <p:ph type="sldNum" sz="quarter" idx="5"/>
          </p:nvPr>
        </p:nvSpPr>
        <p:spPr>
          <a:xfrm>
            <a:off x="3850438" y="9427073"/>
            <a:ext cx="2945659" cy="497979"/>
          </a:xfrm>
          <a:prstGeom prst="rect">
            <a:avLst/>
          </a:prstGeom>
          <a:noFill/>
          <a:ln>
            <a:noFill/>
          </a:ln>
        </p:spPr>
        <p:txBody>
          <a:bodyPr vert="horz" wrap="square" lIns="91440" tIns="45720" rIns="91440" bIns="45720" anchor="b" anchorCtr="0" compatLnSpc="1">
            <a:normAutofit/>
          </a:bodyPr>
          <a:lstStyle>
            <a:lvl1pPr marL="0" marR="0" lvl="0" indent="0" algn="r"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6C875333-F26C-1341-A8AF-80717A657268}" type="slidenum">
              <a:t>‹N°›</a:t>
            </a:fld>
            <a:endParaRPr lang="fr-FR"/>
          </a:p>
        </p:txBody>
      </p:sp>
    </p:spTree>
    <p:extLst>
      <p:ext uri="{BB962C8B-B14F-4D97-AF65-F5344CB8AC3E}">
        <p14:creationId xmlns:p14="http://schemas.microsoft.com/office/powerpoint/2010/main" val="205375531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ournals.openedition.org/brussels/643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cc-ggc.brussels/sites/default/files/documents/graphics/rapport-pauvrete/barometre-welzijnsbarometer/baromere_social_202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CEC961-0059-674E-92E9-893AAC91EA5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1619A497-3648-254B-B3CD-1B51DA3A4272}"/>
              </a:ext>
            </a:extLst>
          </p:cNvPr>
          <p:cNvSpPr txBox="1">
            <a:spLocks noGrp="1"/>
          </p:cNvSpPr>
          <p:nvPr>
            <p:ph type="body" sz="quarter" idx="1"/>
          </p:nvPr>
        </p:nvSpPr>
        <p:spPr/>
        <p:txBody>
          <a:bodyPr/>
          <a:lstStyle/>
          <a:p>
            <a:pPr lvl="0"/>
            <a:r>
              <a:rPr lang="fr-FR">
                <a:latin typeface="Tahoma" pitchFamily="34"/>
                <a:ea typeface="Tahoma" pitchFamily="34"/>
                <a:cs typeface="Tahoma" pitchFamily="34"/>
              </a:rPr>
              <a:t>Utilisez un titre spécifique et direct. Utilisez le sous-titre pour décrire le contexte spécifique de l’argumentaire.</a:t>
            </a:r>
          </a:p>
          <a:p>
            <a:pPr lvl="0"/>
            <a:r>
              <a:rPr lang="fr-FR">
                <a:latin typeface="Tahoma" pitchFamily="34"/>
                <a:ea typeface="Tahoma" pitchFamily="34"/>
                <a:cs typeface="Tahoma" pitchFamily="34"/>
              </a:rPr>
              <a:t>- L’objectif doit être de capter l’attention du public. Vous pouvez inclure une citation, une statistique surprenante ou un fait pour y parvenir.  Il n’est pas nécessaire d’inclure cette information sur la diapositive.</a:t>
            </a:r>
            <a:endParaRPr lang="fr-FR"/>
          </a:p>
        </p:txBody>
      </p:sp>
      <p:sp>
        <p:nvSpPr>
          <p:cNvPr id="4" name="Espace réservé du numéro de diapositive 3">
            <a:extLst>
              <a:ext uri="{FF2B5EF4-FFF2-40B4-BE49-F238E27FC236}">
                <a16:creationId xmlns:a16="http://schemas.microsoft.com/office/drawing/2014/main" id="{24B4E1F8-66A6-B949-8566-32F86A23E992}"/>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DA9C85-2E20-CE40-871D-020816452DAD}"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L’ensemble du projet d’ordonnance, tel qu’amendé, est adopté par 12 voix contre 3 en Commission Logement.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u="none" strike="noStrike" kern="1200" cap="none" spc="0" baseline="0" dirty="0">
                <a:solidFill>
                  <a:srgbClr val="000000"/>
                </a:solidFill>
                <a:effectLst/>
                <a:uFillTx/>
                <a:latin typeface="Calibri"/>
              </a:rPr>
              <a:t>En plénière, adopté à une large majorité : 51 voix pour, 18 contre (MR, N-VA, CD&amp;V, V. </a:t>
            </a:r>
            <a:r>
              <a:rPr lang="fr-BE" sz="1200" b="1" i="0" u="none" strike="noStrike" kern="1200" cap="none" spc="0" baseline="0" dirty="0" err="1">
                <a:solidFill>
                  <a:srgbClr val="000000"/>
                </a:solidFill>
                <a:effectLst/>
                <a:uFillTx/>
                <a:latin typeface="Calibri"/>
              </a:rPr>
              <a:t>Belang</a:t>
            </a:r>
            <a:r>
              <a:rPr lang="fr-BE" sz="1200" b="1" i="0" u="none" strike="noStrike" kern="1200" cap="none" spc="0" baseline="0" dirty="0">
                <a:solidFill>
                  <a:srgbClr val="000000"/>
                </a:solidFill>
                <a:effectLst/>
                <a:uFillTx/>
                <a:latin typeface="Calibri"/>
              </a:rPr>
              <a:t>) et 3 abstentions (Les Engagés)</a:t>
            </a: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10</a:t>
            </a:fld>
            <a:endParaRPr lang="fr-BE"/>
          </a:p>
        </p:txBody>
      </p:sp>
    </p:spTree>
    <p:extLst>
      <p:ext uri="{BB962C8B-B14F-4D97-AF65-F5344CB8AC3E}">
        <p14:creationId xmlns:p14="http://schemas.microsoft.com/office/powerpoint/2010/main" val="279746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11</a:t>
            </a:fld>
            <a:endParaRPr lang="fr-BE"/>
          </a:p>
        </p:txBody>
      </p:sp>
    </p:spTree>
    <p:extLst>
      <p:ext uri="{BB962C8B-B14F-4D97-AF65-F5344CB8AC3E}">
        <p14:creationId xmlns:p14="http://schemas.microsoft.com/office/powerpoint/2010/main" val="297365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12</a:t>
            </a:fld>
            <a:endParaRPr lang="fr-BE"/>
          </a:p>
        </p:txBody>
      </p:sp>
    </p:spTree>
    <p:extLst>
      <p:ext uri="{BB962C8B-B14F-4D97-AF65-F5344CB8AC3E}">
        <p14:creationId xmlns:p14="http://schemas.microsoft.com/office/powerpoint/2010/main" val="117488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13</a:t>
            </a:fld>
            <a:endParaRPr lang="fr-BE"/>
          </a:p>
        </p:txBody>
      </p:sp>
    </p:spTree>
    <p:extLst>
      <p:ext uri="{BB962C8B-B14F-4D97-AF65-F5344CB8AC3E}">
        <p14:creationId xmlns:p14="http://schemas.microsoft.com/office/powerpoint/2010/main" val="3088445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14</a:t>
            </a:fld>
            <a:endParaRPr lang="fr-BE"/>
          </a:p>
        </p:txBody>
      </p:sp>
    </p:spTree>
    <p:extLst>
      <p:ext uri="{BB962C8B-B14F-4D97-AF65-F5344CB8AC3E}">
        <p14:creationId xmlns:p14="http://schemas.microsoft.com/office/powerpoint/2010/main" val="298532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La </a:t>
            </a:r>
            <a:r>
              <a:rPr lang="fr-BE" sz="1200" b="0" i="0" u="none" strike="noStrike" kern="1200" cap="none" spc="0" baseline="0" dirty="0" err="1">
                <a:solidFill>
                  <a:srgbClr val="000000"/>
                </a:solidFill>
                <a:effectLst/>
                <a:uFillTx/>
                <a:latin typeface="Calibri"/>
              </a:rPr>
              <a:t>compétence</a:t>
            </a:r>
            <a:r>
              <a:rPr lang="fr-BE" sz="1200" b="0" i="0" u="none" strike="noStrike" kern="1200" cap="none" spc="0" baseline="0" dirty="0">
                <a:solidFill>
                  <a:srgbClr val="000000"/>
                </a:solidFill>
                <a:effectLst/>
                <a:uFillTx/>
                <a:latin typeface="Calibri"/>
              </a:rPr>
              <a:t> de la </a:t>
            </a:r>
            <a:r>
              <a:rPr lang="fr-BE" sz="1200" b="0" i="0" u="none" strike="noStrike" kern="1200" cap="none" spc="0" baseline="0" dirty="0" err="1">
                <a:solidFill>
                  <a:srgbClr val="000000"/>
                </a:solidFill>
                <a:effectLst/>
                <a:uFillTx/>
                <a:latin typeface="Calibri"/>
              </a:rPr>
              <a:t>Région</a:t>
            </a:r>
            <a:r>
              <a:rPr lang="fr-BE" sz="1200" b="0" i="0" u="none" strike="noStrike" kern="1200" cap="none" spc="0" baseline="0" dirty="0">
                <a:solidFill>
                  <a:srgbClr val="000000"/>
                </a:solidFill>
                <a:effectLst/>
                <a:uFillTx/>
                <a:latin typeface="Calibri"/>
              </a:rPr>
              <a:t> pour </a:t>
            </a:r>
            <a:r>
              <a:rPr lang="fr-BE" sz="1200" b="0" i="0" u="none" strike="noStrike" kern="1200" cap="none" spc="0" baseline="0" dirty="0" err="1">
                <a:solidFill>
                  <a:srgbClr val="000000"/>
                </a:solidFill>
                <a:effectLst/>
                <a:uFillTx/>
                <a:latin typeface="Calibri"/>
              </a:rPr>
              <a:t>réglementer</a:t>
            </a:r>
            <a:r>
              <a:rPr lang="fr-BE" sz="1200" b="0" i="0" u="none" strike="noStrike" kern="1200" cap="none" spc="0" baseline="0" dirty="0">
                <a:solidFill>
                  <a:srgbClr val="000000"/>
                </a:solidFill>
                <a:effectLst/>
                <a:uFillTx/>
                <a:latin typeface="Calibri"/>
              </a:rPr>
              <a:t> la </a:t>
            </a:r>
            <a:r>
              <a:rPr lang="fr-BE" sz="1200" b="0" i="0" u="none" strike="noStrike" kern="1200" cap="none" spc="0" baseline="0" dirty="0" err="1">
                <a:solidFill>
                  <a:srgbClr val="000000"/>
                </a:solidFill>
                <a:effectLst/>
                <a:uFillTx/>
                <a:latin typeface="Calibri"/>
              </a:rPr>
              <a:t>procédure</a:t>
            </a:r>
            <a:r>
              <a:rPr lang="fr-BE" sz="1200" b="0" i="0" u="none" strike="noStrike" kern="1200" cap="none" spc="0" baseline="0" dirty="0">
                <a:solidFill>
                  <a:srgbClr val="000000"/>
                </a:solidFill>
                <a:effectLst/>
                <a:uFillTx/>
                <a:latin typeface="Calibri"/>
              </a:rPr>
              <a:t> des expulsions et suspendre l’</a:t>
            </a:r>
            <a:r>
              <a:rPr lang="fr-BE" sz="1200" b="0" i="0" u="none" strike="noStrike" kern="1200" cap="none" spc="0" baseline="0" dirty="0" err="1">
                <a:solidFill>
                  <a:srgbClr val="000000"/>
                </a:solidFill>
                <a:effectLst/>
                <a:uFillTx/>
                <a:latin typeface="Calibri"/>
              </a:rPr>
              <a:t>exécution</a:t>
            </a:r>
            <a:r>
              <a:rPr lang="fr-BE" sz="1200" b="0" i="0" u="none" strike="noStrike" kern="1200" cap="none" spc="0" baseline="0" dirty="0">
                <a:solidFill>
                  <a:srgbClr val="000000"/>
                </a:solidFill>
                <a:effectLst/>
                <a:uFillTx/>
                <a:latin typeface="Calibri"/>
              </a:rPr>
              <a:t> des titres autorisant une expulsion a </a:t>
            </a:r>
            <a:r>
              <a:rPr lang="fr-BE" sz="1200" b="0" i="0" u="none" strike="noStrike" kern="1200" cap="none" spc="0" baseline="0" dirty="0" err="1">
                <a:solidFill>
                  <a:srgbClr val="000000"/>
                </a:solidFill>
                <a:effectLst/>
                <a:uFillTx/>
                <a:latin typeface="Calibri"/>
              </a:rPr>
              <a:t>éte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confirmée</a:t>
            </a:r>
            <a:r>
              <a:rPr lang="fr-BE" sz="1200" b="0" i="0" u="none" strike="noStrike" kern="1200" cap="none" spc="0" baseline="0" dirty="0">
                <a:solidFill>
                  <a:srgbClr val="000000"/>
                </a:solidFill>
                <a:effectLst/>
                <a:uFillTx/>
                <a:latin typeface="Calibri"/>
              </a:rPr>
              <a:t> par le Conseil d’</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dans son avis du 1er </a:t>
            </a:r>
            <a:r>
              <a:rPr lang="fr-BE" sz="1200" b="0" i="0" u="none" strike="noStrike" kern="1200" cap="none" spc="0" baseline="0" dirty="0" err="1">
                <a:solidFill>
                  <a:srgbClr val="000000"/>
                </a:solidFill>
                <a:effectLst/>
                <a:uFillTx/>
                <a:latin typeface="Calibri"/>
              </a:rPr>
              <a:t>février</a:t>
            </a:r>
            <a:r>
              <a:rPr lang="fr-BE" sz="1200" b="0" i="0" u="none" strike="noStrike" kern="1200" cap="none" spc="0" baseline="0" dirty="0">
                <a:solidFill>
                  <a:srgbClr val="000000"/>
                </a:solidFill>
                <a:effectLst/>
                <a:uFillTx/>
                <a:latin typeface="Calibri"/>
              </a:rPr>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15</a:t>
            </a:fld>
            <a:endParaRPr lang="fr-BE"/>
          </a:p>
        </p:txBody>
      </p:sp>
    </p:spTree>
    <p:extLst>
      <p:ext uri="{BB962C8B-B14F-4D97-AF65-F5344CB8AC3E}">
        <p14:creationId xmlns:p14="http://schemas.microsoft.com/office/powerpoint/2010/main" val="200236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La </a:t>
            </a:r>
            <a:r>
              <a:rPr lang="fr-BE" sz="1200" b="0" i="0" u="none" strike="noStrike" kern="1200" cap="none" spc="0" baseline="0" dirty="0" err="1">
                <a:solidFill>
                  <a:srgbClr val="000000"/>
                </a:solidFill>
                <a:effectLst/>
                <a:uFillTx/>
                <a:latin typeface="Calibri"/>
              </a:rPr>
              <a:t>compétence</a:t>
            </a:r>
            <a:r>
              <a:rPr lang="fr-BE" sz="1200" b="0" i="0" u="none" strike="noStrike" kern="1200" cap="none" spc="0" baseline="0" dirty="0">
                <a:solidFill>
                  <a:srgbClr val="000000"/>
                </a:solidFill>
                <a:effectLst/>
                <a:uFillTx/>
                <a:latin typeface="Calibri"/>
              </a:rPr>
              <a:t> de la </a:t>
            </a:r>
            <a:r>
              <a:rPr lang="fr-BE" sz="1200" b="0" i="0" u="none" strike="noStrike" kern="1200" cap="none" spc="0" baseline="0" dirty="0" err="1">
                <a:solidFill>
                  <a:srgbClr val="000000"/>
                </a:solidFill>
                <a:effectLst/>
                <a:uFillTx/>
                <a:latin typeface="Calibri"/>
              </a:rPr>
              <a:t>Région</a:t>
            </a:r>
            <a:r>
              <a:rPr lang="fr-BE" sz="1200" b="0" i="0" u="none" strike="noStrike" kern="1200" cap="none" spc="0" baseline="0" dirty="0">
                <a:solidFill>
                  <a:srgbClr val="000000"/>
                </a:solidFill>
                <a:effectLst/>
                <a:uFillTx/>
                <a:latin typeface="Calibri"/>
              </a:rPr>
              <a:t> pour </a:t>
            </a:r>
            <a:r>
              <a:rPr lang="fr-BE" sz="1200" b="0" i="0" u="none" strike="noStrike" kern="1200" cap="none" spc="0" baseline="0" dirty="0" err="1">
                <a:solidFill>
                  <a:srgbClr val="000000"/>
                </a:solidFill>
                <a:effectLst/>
                <a:uFillTx/>
                <a:latin typeface="Calibri"/>
              </a:rPr>
              <a:t>réglementer</a:t>
            </a:r>
            <a:r>
              <a:rPr lang="fr-BE" sz="1200" b="0" i="0" u="none" strike="noStrike" kern="1200" cap="none" spc="0" baseline="0" dirty="0">
                <a:solidFill>
                  <a:srgbClr val="000000"/>
                </a:solidFill>
                <a:effectLst/>
                <a:uFillTx/>
                <a:latin typeface="Calibri"/>
              </a:rPr>
              <a:t> la </a:t>
            </a:r>
            <a:r>
              <a:rPr lang="fr-BE" sz="1200" b="0" i="0" u="none" strike="noStrike" kern="1200" cap="none" spc="0" baseline="0" dirty="0" err="1">
                <a:solidFill>
                  <a:srgbClr val="000000"/>
                </a:solidFill>
                <a:effectLst/>
                <a:uFillTx/>
                <a:latin typeface="Calibri"/>
              </a:rPr>
              <a:t>procédure</a:t>
            </a:r>
            <a:r>
              <a:rPr lang="fr-BE" sz="1200" b="0" i="0" u="none" strike="noStrike" kern="1200" cap="none" spc="0" baseline="0" dirty="0">
                <a:solidFill>
                  <a:srgbClr val="000000"/>
                </a:solidFill>
                <a:effectLst/>
                <a:uFillTx/>
                <a:latin typeface="Calibri"/>
              </a:rPr>
              <a:t> des expulsions et suspendre l’</a:t>
            </a:r>
            <a:r>
              <a:rPr lang="fr-BE" sz="1200" b="0" i="0" u="none" strike="noStrike" kern="1200" cap="none" spc="0" baseline="0" dirty="0" err="1">
                <a:solidFill>
                  <a:srgbClr val="000000"/>
                </a:solidFill>
                <a:effectLst/>
                <a:uFillTx/>
                <a:latin typeface="Calibri"/>
              </a:rPr>
              <a:t>exécution</a:t>
            </a:r>
            <a:r>
              <a:rPr lang="fr-BE" sz="1200" b="0" i="0" u="none" strike="noStrike" kern="1200" cap="none" spc="0" baseline="0" dirty="0">
                <a:solidFill>
                  <a:srgbClr val="000000"/>
                </a:solidFill>
                <a:effectLst/>
                <a:uFillTx/>
                <a:latin typeface="Calibri"/>
              </a:rPr>
              <a:t> des titres autorisant une expulsion a </a:t>
            </a:r>
            <a:r>
              <a:rPr lang="fr-BE" sz="1200" b="0" i="0" u="none" strike="noStrike" kern="1200" cap="none" spc="0" baseline="0" dirty="0" err="1">
                <a:solidFill>
                  <a:srgbClr val="000000"/>
                </a:solidFill>
                <a:effectLst/>
                <a:uFillTx/>
                <a:latin typeface="Calibri"/>
              </a:rPr>
              <a:t>éte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confirmée</a:t>
            </a:r>
            <a:r>
              <a:rPr lang="fr-BE" sz="1200" b="0" i="0" u="none" strike="noStrike" kern="1200" cap="none" spc="0" baseline="0" dirty="0">
                <a:solidFill>
                  <a:srgbClr val="000000"/>
                </a:solidFill>
                <a:effectLst/>
                <a:uFillTx/>
                <a:latin typeface="Calibri"/>
              </a:rPr>
              <a:t> par le Conseil d’</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dans son avis du 1er </a:t>
            </a:r>
            <a:r>
              <a:rPr lang="fr-BE" sz="1200" b="0" i="0" u="none" strike="noStrike" kern="1200" cap="none" spc="0" baseline="0" dirty="0" err="1">
                <a:solidFill>
                  <a:srgbClr val="000000"/>
                </a:solidFill>
                <a:effectLst/>
                <a:uFillTx/>
                <a:latin typeface="Calibri"/>
              </a:rPr>
              <a:t>février</a:t>
            </a:r>
            <a:r>
              <a:rPr lang="fr-BE" sz="1200" b="0" i="0" u="none" strike="noStrike" kern="1200" cap="none" spc="0" baseline="0" dirty="0">
                <a:solidFill>
                  <a:srgbClr val="000000"/>
                </a:solidFill>
                <a:effectLst/>
                <a:uFillTx/>
                <a:latin typeface="Calibri"/>
              </a:rPr>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Le CPAS, comme c’est </a:t>
            </a:r>
            <a:r>
              <a:rPr lang="fr-BE" sz="1200" b="0" i="0" u="none" strike="noStrike" kern="1200" cap="none" spc="0" baseline="0" dirty="0" err="1">
                <a:solidFill>
                  <a:srgbClr val="000000"/>
                </a:solidFill>
                <a:effectLst/>
                <a:uFillTx/>
                <a:latin typeface="Calibri"/>
              </a:rPr>
              <a:t>déja</a:t>
            </a:r>
            <a:r>
              <a:rPr lang="fr-BE" sz="1200" b="0" i="0" u="none" strike="noStrike" kern="1200" cap="none" spc="0" baseline="0" dirty="0">
                <a:solidFill>
                  <a:srgbClr val="000000"/>
                </a:solidFill>
                <a:effectLst/>
                <a:uFillTx/>
                <a:latin typeface="Calibri"/>
              </a:rPr>
              <a:t>̀ la pratique, intervient soit en garantie d’un plan d’apurement, soit directement pour </a:t>
            </a:r>
            <a:r>
              <a:rPr lang="fr-BE" sz="1200" b="0" i="0" u="none" strike="noStrike" kern="1200" cap="none" spc="0" baseline="0" dirty="0" err="1">
                <a:solidFill>
                  <a:srgbClr val="000000"/>
                </a:solidFill>
                <a:effectLst/>
                <a:uFillTx/>
                <a:latin typeface="Calibri"/>
              </a:rPr>
              <a:t>désintéresser</a:t>
            </a:r>
            <a:r>
              <a:rPr lang="fr-BE" sz="1200" b="0" i="0" u="none" strike="noStrike" kern="1200" cap="none" spc="0" baseline="0" dirty="0">
                <a:solidFill>
                  <a:srgbClr val="000000"/>
                </a:solidFill>
                <a:effectLst/>
                <a:uFillTx/>
                <a:latin typeface="Calibri"/>
              </a:rPr>
              <a:t> totalement ou partielle- ment le </a:t>
            </a:r>
            <a:r>
              <a:rPr lang="fr-BE" sz="1200" b="0" i="0" u="none" strike="noStrike" kern="1200" cap="none" spc="0" baseline="0" dirty="0" err="1">
                <a:solidFill>
                  <a:srgbClr val="000000"/>
                </a:solidFill>
                <a:effectLst/>
                <a:uFillTx/>
                <a:latin typeface="Calibri"/>
              </a:rPr>
              <a:t>créancier-bailleur</a:t>
            </a:r>
            <a:r>
              <a:rPr lang="fr-BE" sz="1200" b="0" i="0" u="none" strike="noStrike" kern="1200" cap="none" spc="0" baseline="0" dirty="0">
                <a:solidFill>
                  <a:srgbClr val="000000"/>
                </a:solidFill>
                <a:effectLst/>
                <a:uFillTx/>
                <a:latin typeface="Calibri"/>
              </a:rPr>
              <a:t>. En France, les 20 % des personnes suivis par le CCAS – dans le cadre d’une procédure d’expulsion – ont un taux d’expulsion réel très faible</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Mention du </a:t>
            </a:r>
            <a:r>
              <a:rPr lang="fr-BE" sz="1200" b="0" i="0" u="none" strike="noStrike" kern="1200" cap="none" spc="0" baseline="0" dirty="0" err="1">
                <a:solidFill>
                  <a:srgbClr val="000000"/>
                </a:solidFill>
                <a:effectLst/>
                <a:uFillTx/>
                <a:latin typeface="Calibri"/>
              </a:rPr>
              <a:t>numéro</a:t>
            </a:r>
            <a:r>
              <a:rPr lang="fr-BE" sz="1200" b="0" i="0" u="none" strike="noStrike" kern="1200" cap="none" spc="0" baseline="0" dirty="0">
                <a:solidFill>
                  <a:srgbClr val="000000"/>
                </a:solidFill>
                <a:effectLst/>
                <a:uFillTx/>
                <a:latin typeface="Calibri"/>
              </a:rPr>
              <a:t> de </a:t>
            </a:r>
            <a:r>
              <a:rPr lang="fr-BE" sz="1200" b="0" i="0" u="none" strike="noStrike" kern="1200" cap="none" spc="0" baseline="0" dirty="0" err="1">
                <a:solidFill>
                  <a:srgbClr val="000000"/>
                </a:solidFill>
                <a:effectLst/>
                <a:uFillTx/>
                <a:latin typeface="Calibri"/>
              </a:rPr>
              <a:t>téléphone</a:t>
            </a:r>
            <a:r>
              <a:rPr lang="fr-BE" sz="1200" b="0" i="0" u="none" strike="noStrike" kern="1200" cap="none" spc="0" baseline="0" dirty="0">
                <a:solidFill>
                  <a:srgbClr val="000000"/>
                </a:solidFill>
                <a:effectLst/>
                <a:uFillTx/>
                <a:latin typeface="Calibri"/>
              </a:rPr>
              <a:t> et de l’adresse mail du locataire dans la </a:t>
            </a:r>
            <a:r>
              <a:rPr lang="fr-BE" sz="1200" b="0" i="0" u="none" strike="noStrike" kern="1200" cap="none" spc="0" baseline="0" dirty="0" err="1">
                <a:solidFill>
                  <a:srgbClr val="000000"/>
                </a:solidFill>
                <a:effectLst/>
                <a:uFillTx/>
                <a:latin typeface="Calibri"/>
              </a:rPr>
              <a:t>requête</a:t>
            </a:r>
            <a:r>
              <a:rPr lang="fr-BE" sz="1200" b="0" i="0" u="none" strike="noStrike" kern="1200" cap="none" spc="0" baseline="0" dirty="0">
                <a:solidFill>
                  <a:srgbClr val="000000"/>
                </a:solidFill>
                <a:effectLst/>
                <a:uFillTx/>
                <a:latin typeface="Calibri"/>
              </a:rPr>
              <a:t> pour faciliter le contact avec les acteurs de </a:t>
            </a:r>
            <a:r>
              <a:rPr lang="fr-BE" sz="1200" b="0" i="0" u="none" strike="noStrike" kern="1200" cap="none" spc="0" baseline="0" dirty="0" err="1">
                <a:solidFill>
                  <a:srgbClr val="000000"/>
                </a:solidFill>
                <a:effectLst/>
                <a:uFillTx/>
                <a:latin typeface="Calibri"/>
              </a:rPr>
              <a:t>première</a:t>
            </a:r>
            <a:r>
              <a:rPr lang="fr-BE" sz="1200" b="0" i="0" u="none" strike="noStrike" kern="1200" cap="none" spc="0" baseline="0" dirty="0">
                <a:solidFill>
                  <a:srgbClr val="000000"/>
                </a:solidFill>
                <a:effectLst/>
                <a:uFillTx/>
                <a:latin typeface="Calibri"/>
              </a:rPr>
              <a:t> ligne ; </a:t>
            </a:r>
            <a:r>
              <a:rPr lang="fr-BE" sz="1200" b="0" i="0" u="none" strike="noStrike" kern="1200" cap="none" spc="0" baseline="0" dirty="0" err="1">
                <a:solidFill>
                  <a:srgbClr val="000000"/>
                </a:solidFill>
                <a:effectLst/>
                <a:uFillTx/>
                <a:latin typeface="Calibri"/>
              </a:rPr>
              <a:t>faculte</a:t>
            </a:r>
            <a:r>
              <a:rPr lang="fr-BE" sz="1200" b="0" i="0" u="none" strike="noStrike" kern="1200" cap="none" spc="0" baseline="0" dirty="0">
                <a:solidFill>
                  <a:srgbClr val="000000"/>
                </a:solidFill>
                <a:effectLst/>
                <a:uFillTx/>
                <a:latin typeface="Calibri"/>
              </a:rPr>
              <a:t>́ pour le CPAS de contacter </a:t>
            </a:r>
            <a:r>
              <a:rPr lang="fr-BE" sz="1200" b="0" i="0" u="none" strike="noStrike" kern="1200" cap="none" spc="0" baseline="0" dirty="0" err="1">
                <a:solidFill>
                  <a:srgbClr val="000000"/>
                </a:solidFill>
                <a:effectLst/>
                <a:uFillTx/>
                <a:latin typeface="Calibri"/>
              </a:rPr>
              <a:t>proactivement</a:t>
            </a:r>
            <a:r>
              <a:rPr lang="fr-BE" sz="1200" b="0" i="0" u="none" strike="noStrike" kern="1200" cap="none" spc="0" baseline="0" dirty="0">
                <a:solidFill>
                  <a:srgbClr val="000000"/>
                </a:solidFill>
                <a:effectLst/>
                <a:uFillTx/>
                <a:latin typeface="Calibri"/>
              </a:rPr>
              <a:t> et directement les locataires </a:t>
            </a:r>
            <a:r>
              <a:rPr lang="fr-BE" sz="1200" b="0" i="0" u="none" strike="noStrike" kern="1200" cap="none" spc="0" baseline="0" dirty="0" err="1">
                <a:solidFill>
                  <a:srgbClr val="000000"/>
                </a:solidFill>
                <a:effectLst/>
                <a:uFillTx/>
                <a:latin typeface="Calibri"/>
              </a:rPr>
              <a:t>menacés</a:t>
            </a:r>
            <a:r>
              <a:rPr lang="fr-BE" sz="1200" b="0" i="0" u="none" strike="noStrike" kern="1200" cap="none" spc="0" baseline="0" dirty="0">
                <a:solidFill>
                  <a:srgbClr val="000000"/>
                </a:solidFill>
                <a:effectLst/>
                <a:uFillTx/>
                <a:latin typeface="Calibri"/>
              </a:rPr>
              <a:t> d’expulsion ; obligation de </a:t>
            </a:r>
            <a:r>
              <a:rPr lang="fr-BE" sz="1200" b="0" i="0" u="none" strike="noStrike" kern="1200" cap="none" spc="0" baseline="0" dirty="0" err="1">
                <a:solidFill>
                  <a:srgbClr val="000000"/>
                </a:solidFill>
                <a:effectLst/>
                <a:uFillTx/>
                <a:latin typeface="Calibri"/>
              </a:rPr>
              <a:t>prévoir</a:t>
            </a:r>
            <a:r>
              <a:rPr lang="fr-BE" sz="1200" b="0" i="0" u="none" strike="noStrike" kern="1200" cap="none" spc="0" baseline="0" dirty="0">
                <a:solidFill>
                  <a:srgbClr val="000000"/>
                </a:solidFill>
                <a:effectLst/>
                <a:uFillTx/>
                <a:latin typeface="Calibri"/>
              </a:rPr>
              <a:t> une </a:t>
            </a:r>
            <a:r>
              <a:rPr lang="fr-BE" sz="1200" b="0" i="0" u="none" strike="noStrike" kern="1200" cap="none" spc="0" baseline="0" dirty="0" err="1">
                <a:solidFill>
                  <a:srgbClr val="000000"/>
                </a:solidFill>
                <a:effectLst/>
                <a:uFillTx/>
                <a:latin typeface="Calibri"/>
              </a:rPr>
              <a:t>boîte</a:t>
            </a:r>
            <a:r>
              <a:rPr lang="fr-BE" sz="1200" b="0" i="0" u="none" strike="noStrike" kern="1200" cap="none" spc="0" baseline="0" dirty="0">
                <a:solidFill>
                  <a:srgbClr val="000000"/>
                </a:solidFill>
                <a:effectLst/>
                <a:uFillTx/>
                <a:latin typeface="Calibri"/>
              </a:rPr>
              <a:t> aux lettres par logement : </a:t>
            </a:r>
            <a:r>
              <a:rPr lang="fr-BE" sz="1200" b="0" i="0" u="none" strike="noStrike" kern="1200" cap="none" spc="0" baseline="0" dirty="0" err="1">
                <a:solidFill>
                  <a:srgbClr val="000000"/>
                </a:solidFill>
                <a:effectLst/>
                <a:uFillTx/>
                <a:latin typeface="Calibri"/>
              </a:rPr>
              <a:t>voy</a:t>
            </a:r>
            <a:r>
              <a:rPr lang="fr-BE" sz="1200" b="0" i="0" u="none" strike="noStrike" kern="1200" cap="none" spc="0" baseline="0" dirty="0">
                <a:solidFill>
                  <a:srgbClr val="000000"/>
                </a:solidFill>
                <a:effectLst/>
                <a:uFillTx/>
                <a:latin typeface="Calibri"/>
              </a:rPr>
              <a:t>. art. 5 du projet d’Arrêté du Gouvernement de la Région de Bruxelles-Capitale déterminant les exigences élémentaires en matière de sécurité, de salubrité et d'équipement des logements : «</a:t>
            </a:r>
            <a:r>
              <a:rPr lang="fr-BE" sz="1200" b="1" i="0" u="none" strike="noStrike" kern="1200" cap="none" spc="0" baseline="0" dirty="0">
                <a:solidFill>
                  <a:srgbClr val="000000"/>
                </a:solidFill>
                <a:effectLst/>
                <a:uFillTx/>
                <a:latin typeface="Calibri"/>
              </a:rPr>
              <a:t> </a:t>
            </a:r>
            <a:r>
              <a:rPr lang="fr-BE" sz="1200" b="0" i="0" u="none" strike="noStrike" kern="1200" cap="none" spc="0" baseline="0" dirty="0">
                <a:solidFill>
                  <a:srgbClr val="000000"/>
                </a:solidFill>
                <a:effectLst/>
                <a:uFillTx/>
                <a:latin typeface="Calibri"/>
              </a:rPr>
              <a:t>Chaque logement doit disposer d'une boite aux lettres privative en bon état et qui ferme à clé. La boîte aux lettres doit être située dans un endroit librement accessible, et ce tous les jours ouvrables de six heures du matin à </a:t>
            </a:r>
            <a:r>
              <a:rPr lang="fr-BE" sz="1200" b="0" i="0" u="none" strike="noStrike" kern="1200" cap="none" spc="0" baseline="0" dirty="0" err="1">
                <a:solidFill>
                  <a:srgbClr val="000000"/>
                </a:solidFill>
                <a:effectLst/>
                <a:uFillTx/>
                <a:latin typeface="Calibri"/>
              </a:rPr>
              <a:t>neufheures</a:t>
            </a:r>
            <a:r>
              <a:rPr lang="fr-BE" sz="1200" b="0" i="0" u="none" strike="noStrike" kern="1200" cap="none" spc="0" baseline="0" dirty="0">
                <a:solidFill>
                  <a:srgbClr val="000000"/>
                </a:solidFill>
                <a:effectLst/>
                <a:uFillTx/>
                <a:latin typeface="Calibri"/>
              </a:rPr>
              <a:t> du soir »</a:t>
            </a:r>
            <a:r>
              <a:rPr lang="fr-BE" dirty="0">
                <a:effectLst/>
              </a:rPr>
              <a:t>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 </a:t>
            </a: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16</a:t>
            </a:fld>
            <a:endParaRPr lang="fr-BE"/>
          </a:p>
        </p:txBody>
      </p:sp>
    </p:spTree>
    <p:extLst>
      <p:ext uri="{BB962C8B-B14F-4D97-AF65-F5344CB8AC3E}">
        <p14:creationId xmlns:p14="http://schemas.microsoft.com/office/powerpoint/2010/main" val="228905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Le CPAS, comme c’est </a:t>
            </a:r>
            <a:r>
              <a:rPr lang="fr-BE" sz="1200" b="0" i="0" u="none" strike="noStrike" kern="1200" cap="none" spc="0" baseline="0" dirty="0" err="1">
                <a:solidFill>
                  <a:srgbClr val="000000"/>
                </a:solidFill>
                <a:effectLst/>
                <a:uFillTx/>
                <a:latin typeface="Calibri"/>
              </a:rPr>
              <a:t>déja</a:t>
            </a:r>
            <a:r>
              <a:rPr lang="fr-BE" sz="1200" b="0" i="0" u="none" strike="noStrike" kern="1200" cap="none" spc="0" baseline="0" dirty="0">
                <a:solidFill>
                  <a:srgbClr val="000000"/>
                </a:solidFill>
                <a:effectLst/>
                <a:uFillTx/>
                <a:latin typeface="Calibri"/>
              </a:rPr>
              <a:t>̀ la pratique, intervient soit en garantie d’un plan d’apurement, soit directement pour </a:t>
            </a:r>
            <a:r>
              <a:rPr lang="fr-BE" sz="1200" b="0" i="0" u="none" strike="noStrike" kern="1200" cap="none" spc="0" baseline="0" dirty="0" err="1">
                <a:solidFill>
                  <a:srgbClr val="000000"/>
                </a:solidFill>
                <a:effectLst/>
                <a:uFillTx/>
                <a:latin typeface="Calibri"/>
              </a:rPr>
              <a:t>désintéresser</a:t>
            </a:r>
            <a:r>
              <a:rPr lang="fr-BE" sz="1200" b="0" i="0" u="none" strike="noStrike" kern="1200" cap="none" spc="0" baseline="0" dirty="0">
                <a:solidFill>
                  <a:srgbClr val="000000"/>
                </a:solidFill>
                <a:effectLst/>
                <a:uFillTx/>
                <a:latin typeface="Calibri"/>
              </a:rPr>
              <a:t> totalement ou partielle- ment le </a:t>
            </a:r>
            <a:r>
              <a:rPr lang="fr-BE" sz="1200" b="0" i="0" u="none" strike="noStrike" kern="1200" cap="none" spc="0" baseline="0" dirty="0" err="1">
                <a:solidFill>
                  <a:srgbClr val="000000"/>
                </a:solidFill>
                <a:effectLst/>
                <a:uFillTx/>
                <a:latin typeface="Calibri"/>
              </a:rPr>
              <a:t>créancier-bailleur</a:t>
            </a:r>
            <a:r>
              <a:rPr lang="fr-BE" sz="1200" b="0" i="0" u="none" strike="noStrike" kern="1200" cap="none" spc="0" baseline="0" dirty="0">
                <a:solidFill>
                  <a:srgbClr val="000000"/>
                </a:solidFill>
                <a:effectLst/>
                <a:uFillTx/>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Chaque CPAS aura un ETP supplémentaire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En France, les 20 % des personnes suivis par le CCAS – dans le cadre d’une procédure d’expulsion – ont un taux d’expulsion réel très faible (Camille François, De gré ou de force) // discours des CPAS pendant le </a:t>
            </a:r>
            <a:r>
              <a:rPr lang="fr-BE" sz="1200" b="0" i="0" u="none" strike="noStrike" kern="1200" cap="none" spc="0" baseline="0" dirty="0" err="1">
                <a:solidFill>
                  <a:srgbClr val="000000"/>
                </a:solidFill>
                <a:effectLst/>
                <a:uFillTx/>
                <a:latin typeface="Calibri"/>
              </a:rPr>
              <a:t>Covid</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 </a:t>
            </a: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17</a:t>
            </a:fld>
            <a:endParaRPr lang="fr-BE"/>
          </a:p>
        </p:txBody>
      </p:sp>
    </p:spTree>
    <p:extLst>
      <p:ext uri="{BB962C8B-B14F-4D97-AF65-F5344CB8AC3E}">
        <p14:creationId xmlns:p14="http://schemas.microsoft.com/office/powerpoint/2010/main" val="310790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La </a:t>
            </a:r>
            <a:r>
              <a:rPr lang="fr-BE" sz="1200" b="0" i="0" u="none" strike="noStrike" kern="1200" cap="none" spc="0" baseline="0" dirty="0" err="1">
                <a:solidFill>
                  <a:srgbClr val="000000"/>
                </a:solidFill>
                <a:effectLst/>
                <a:uFillTx/>
                <a:latin typeface="Calibri"/>
              </a:rPr>
              <a:t>compétence</a:t>
            </a:r>
            <a:r>
              <a:rPr lang="fr-BE" sz="1200" b="0" i="0" u="none" strike="noStrike" kern="1200" cap="none" spc="0" baseline="0" dirty="0">
                <a:solidFill>
                  <a:srgbClr val="000000"/>
                </a:solidFill>
                <a:effectLst/>
                <a:uFillTx/>
                <a:latin typeface="Calibri"/>
              </a:rPr>
              <a:t> de la </a:t>
            </a:r>
            <a:r>
              <a:rPr lang="fr-BE" sz="1200" b="0" i="0" u="none" strike="noStrike" kern="1200" cap="none" spc="0" baseline="0" dirty="0" err="1">
                <a:solidFill>
                  <a:srgbClr val="000000"/>
                </a:solidFill>
                <a:effectLst/>
                <a:uFillTx/>
                <a:latin typeface="Calibri"/>
              </a:rPr>
              <a:t>Région</a:t>
            </a:r>
            <a:r>
              <a:rPr lang="fr-BE" sz="1200" b="0" i="0" u="none" strike="noStrike" kern="1200" cap="none" spc="0" baseline="0" dirty="0">
                <a:solidFill>
                  <a:srgbClr val="000000"/>
                </a:solidFill>
                <a:effectLst/>
                <a:uFillTx/>
                <a:latin typeface="Calibri"/>
              </a:rPr>
              <a:t> pour </a:t>
            </a:r>
            <a:r>
              <a:rPr lang="fr-BE" sz="1200" b="0" i="0" u="none" strike="noStrike" kern="1200" cap="none" spc="0" baseline="0" dirty="0" err="1">
                <a:solidFill>
                  <a:srgbClr val="000000"/>
                </a:solidFill>
                <a:effectLst/>
                <a:uFillTx/>
                <a:latin typeface="Calibri"/>
              </a:rPr>
              <a:t>réglementer</a:t>
            </a:r>
            <a:r>
              <a:rPr lang="fr-BE" sz="1200" b="0" i="0" u="none" strike="noStrike" kern="1200" cap="none" spc="0" baseline="0" dirty="0">
                <a:solidFill>
                  <a:srgbClr val="000000"/>
                </a:solidFill>
                <a:effectLst/>
                <a:uFillTx/>
                <a:latin typeface="Calibri"/>
              </a:rPr>
              <a:t> la </a:t>
            </a:r>
            <a:r>
              <a:rPr lang="fr-BE" sz="1200" b="0" i="0" u="none" strike="noStrike" kern="1200" cap="none" spc="0" baseline="0" dirty="0" err="1">
                <a:solidFill>
                  <a:srgbClr val="000000"/>
                </a:solidFill>
                <a:effectLst/>
                <a:uFillTx/>
                <a:latin typeface="Calibri"/>
              </a:rPr>
              <a:t>procédure</a:t>
            </a:r>
            <a:r>
              <a:rPr lang="fr-BE" sz="1200" b="0" i="0" u="none" strike="noStrike" kern="1200" cap="none" spc="0" baseline="0" dirty="0">
                <a:solidFill>
                  <a:srgbClr val="000000"/>
                </a:solidFill>
                <a:effectLst/>
                <a:uFillTx/>
                <a:latin typeface="Calibri"/>
              </a:rPr>
              <a:t> des expulsions et suspendre l’</a:t>
            </a:r>
            <a:r>
              <a:rPr lang="fr-BE" sz="1200" b="0" i="0" u="none" strike="noStrike" kern="1200" cap="none" spc="0" baseline="0" dirty="0" err="1">
                <a:solidFill>
                  <a:srgbClr val="000000"/>
                </a:solidFill>
                <a:effectLst/>
                <a:uFillTx/>
                <a:latin typeface="Calibri"/>
              </a:rPr>
              <a:t>exécution</a:t>
            </a:r>
            <a:r>
              <a:rPr lang="fr-BE" sz="1200" b="0" i="0" u="none" strike="noStrike" kern="1200" cap="none" spc="0" baseline="0" dirty="0">
                <a:solidFill>
                  <a:srgbClr val="000000"/>
                </a:solidFill>
                <a:effectLst/>
                <a:uFillTx/>
                <a:latin typeface="Calibri"/>
              </a:rPr>
              <a:t> des titres autorisant une expulsion a </a:t>
            </a:r>
            <a:r>
              <a:rPr lang="fr-BE" sz="1200" b="0" i="0" u="none" strike="noStrike" kern="1200" cap="none" spc="0" baseline="0" dirty="0" err="1">
                <a:solidFill>
                  <a:srgbClr val="000000"/>
                </a:solidFill>
                <a:effectLst/>
                <a:uFillTx/>
                <a:latin typeface="Calibri"/>
              </a:rPr>
              <a:t>éte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confirmée</a:t>
            </a:r>
            <a:r>
              <a:rPr lang="fr-BE" sz="1200" b="0" i="0" u="none" strike="noStrike" kern="1200" cap="none" spc="0" baseline="0" dirty="0">
                <a:solidFill>
                  <a:srgbClr val="000000"/>
                </a:solidFill>
                <a:effectLst/>
                <a:uFillTx/>
                <a:latin typeface="Calibri"/>
              </a:rPr>
              <a:t> par le Conseil d’</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dans son avis du 1er </a:t>
            </a:r>
            <a:r>
              <a:rPr lang="fr-BE" sz="1200" b="0" i="0" u="none" strike="noStrike" kern="1200" cap="none" spc="0" baseline="0" dirty="0" err="1">
                <a:solidFill>
                  <a:srgbClr val="000000"/>
                </a:solidFill>
                <a:effectLst/>
                <a:uFillTx/>
                <a:latin typeface="Calibri"/>
              </a:rPr>
              <a:t>février</a:t>
            </a:r>
            <a:r>
              <a:rPr lang="fr-BE" sz="1200" b="0" i="0" u="none" strike="noStrike" kern="1200" cap="none" spc="0" baseline="0" dirty="0">
                <a:solidFill>
                  <a:srgbClr val="000000"/>
                </a:solidFill>
                <a:effectLst/>
                <a:uFillTx/>
                <a:latin typeface="Calibri"/>
              </a:rPr>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Le CPAS, comme c’est </a:t>
            </a:r>
            <a:r>
              <a:rPr lang="fr-BE" sz="1200" b="0" i="0" u="none" strike="noStrike" kern="1200" cap="none" spc="0" baseline="0" dirty="0" err="1">
                <a:solidFill>
                  <a:srgbClr val="000000"/>
                </a:solidFill>
                <a:effectLst/>
                <a:uFillTx/>
                <a:latin typeface="Calibri"/>
              </a:rPr>
              <a:t>déja</a:t>
            </a:r>
            <a:r>
              <a:rPr lang="fr-BE" sz="1200" b="0" i="0" u="none" strike="noStrike" kern="1200" cap="none" spc="0" baseline="0" dirty="0">
                <a:solidFill>
                  <a:srgbClr val="000000"/>
                </a:solidFill>
                <a:effectLst/>
                <a:uFillTx/>
                <a:latin typeface="Calibri"/>
              </a:rPr>
              <a:t>̀ la pratique, intervient soit en garantie d’un plan d’apurement, soit directement pour </a:t>
            </a:r>
            <a:r>
              <a:rPr lang="fr-BE" sz="1200" b="0" i="0" u="none" strike="noStrike" kern="1200" cap="none" spc="0" baseline="0" dirty="0" err="1">
                <a:solidFill>
                  <a:srgbClr val="000000"/>
                </a:solidFill>
                <a:effectLst/>
                <a:uFillTx/>
                <a:latin typeface="Calibri"/>
              </a:rPr>
              <a:t>désintéresser</a:t>
            </a:r>
            <a:r>
              <a:rPr lang="fr-BE" sz="1200" b="0" i="0" u="none" strike="noStrike" kern="1200" cap="none" spc="0" baseline="0" dirty="0">
                <a:solidFill>
                  <a:srgbClr val="000000"/>
                </a:solidFill>
                <a:effectLst/>
                <a:uFillTx/>
                <a:latin typeface="Calibri"/>
              </a:rPr>
              <a:t> totalement ou partielle- ment le </a:t>
            </a:r>
            <a:r>
              <a:rPr lang="fr-BE" sz="1200" b="0" i="0" u="none" strike="noStrike" kern="1200" cap="none" spc="0" baseline="0" dirty="0" err="1">
                <a:solidFill>
                  <a:srgbClr val="000000"/>
                </a:solidFill>
                <a:effectLst/>
                <a:uFillTx/>
                <a:latin typeface="Calibri"/>
              </a:rPr>
              <a:t>créancier-bailleur</a:t>
            </a:r>
            <a:r>
              <a:rPr lang="fr-BE" sz="1200" b="0" i="0" u="none" strike="noStrike" kern="1200" cap="none" spc="0" baseline="0" dirty="0">
                <a:solidFill>
                  <a:srgbClr val="000000"/>
                </a:solidFill>
                <a:effectLst/>
                <a:uFillTx/>
                <a:latin typeface="Calibri"/>
              </a:rPr>
              <a:t>. En France, les 20 % des personnes suivis par le CCAS – dans le cadre d’une procédure d’expulsion – ont un taux d’expulsion réel très faible</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Mention du </a:t>
            </a:r>
            <a:r>
              <a:rPr lang="fr-BE" sz="1200" b="0" i="0" u="none" strike="noStrike" kern="1200" cap="none" spc="0" baseline="0" dirty="0" err="1">
                <a:solidFill>
                  <a:srgbClr val="000000"/>
                </a:solidFill>
                <a:effectLst/>
                <a:uFillTx/>
                <a:latin typeface="Calibri"/>
              </a:rPr>
              <a:t>numéro</a:t>
            </a:r>
            <a:r>
              <a:rPr lang="fr-BE" sz="1200" b="0" i="0" u="none" strike="noStrike" kern="1200" cap="none" spc="0" baseline="0" dirty="0">
                <a:solidFill>
                  <a:srgbClr val="000000"/>
                </a:solidFill>
                <a:effectLst/>
                <a:uFillTx/>
                <a:latin typeface="Calibri"/>
              </a:rPr>
              <a:t> de </a:t>
            </a:r>
            <a:r>
              <a:rPr lang="fr-BE" sz="1200" b="0" i="0" u="none" strike="noStrike" kern="1200" cap="none" spc="0" baseline="0" dirty="0" err="1">
                <a:solidFill>
                  <a:srgbClr val="000000"/>
                </a:solidFill>
                <a:effectLst/>
                <a:uFillTx/>
                <a:latin typeface="Calibri"/>
              </a:rPr>
              <a:t>téléphone</a:t>
            </a:r>
            <a:r>
              <a:rPr lang="fr-BE" sz="1200" b="0" i="0" u="none" strike="noStrike" kern="1200" cap="none" spc="0" baseline="0" dirty="0">
                <a:solidFill>
                  <a:srgbClr val="000000"/>
                </a:solidFill>
                <a:effectLst/>
                <a:uFillTx/>
                <a:latin typeface="Calibri"/>
              </a:rPr>
              <a:t> et de l’adresse mail du locataire dans la </a:t>
            </a:r>
            <a:r>
              <a:rPr lang="fr-BE" sz="1200" b="0" i="0" u="none" strike="noStrike" kern="1200" cap="none" spc="0" baseline="0" dirty="0" err="1">
                <a:solidFill>
                  <a:srgbClr val="000000"/>
                </a:solidFill>
                <a:effectLst/>
                <a:uFillTx/>
                <a:latin typeface="Calibri"/>
              </a:rPr>
              <a:t>requête</a:t>
            </a:r>
            <a:r>
              <a:rPr lang="fr-BE" sz="1200" b="0" i="0" u="none" strike="noStrike" kern="1200" cap="none" spc="0" baseline="0" dirty="0">
                <a:solidFill>
                  <a:srgbClr val="000000"/>
                </a:solidFill>
                <a:effectLst/>
                <a:uFillTx/>
                <a:latin typeface="Calibri"/>
              </a:rPr>
              <a:t> pour faciliter le contact avec les acteurs de </a:t>
            </a:r>
            <a:r>
              <a:rPr lang="fr-BE" sz="1200" b="0" i="0" u="none" strike="noStrike" kern="1200" cap="none" spc="0" baseline="0" dirty="0" err="1">
                <a:solidFill>
                  <a:srgbClr val="000000"/>
                </a:solidFill>
                <a:effectLst/>
                <a:uFillTx/>
                <a:latin typeface="Calibri"/>
              </a:rPr>
              <a:t>première</a:t>
            </a:r>
            <a:r>
              <a:rPr lang="fr-BE" sz="1200" b="0" i="0" u="none" strike="noStrike" kern="1200" cap="none" spc="0" baseline="0" dirty="0">
                <a:solidFill>
                  <a:srgbClr val="000000"/>
                </a:solidFill>
                <a:effectLst/>
                <a:uFillTx/>
                <a:latin typeface="Calibri"/>
              </a:rPr>
              <a:t> ligne ; </a:t>
            </a:r>
            <a:r>
              <a:rPr lang="fr-BE" sz="1200" b="0" i="0" u="none" strike="noStrike" kern="1200" cap="none" spc="0" baseline="0" dirty="0" err="1">
                <a:solidFill>
                  <a:srgbClr val="000000"/>
                </a:solidFill>
                <a:effectLst/>
                <a:uFillTx/>
                <a:latin typeface="Calibri"/>
              </a:rPr>
              <a:t>faculte</a:t>
            </a:r>
            <a:r>
              <a:rPr lang="fr-BE" sz="1200" b="0" i="0" u="none" strike="noStrike" kern="1200" cap="none" spc="0" baseline="0" dirty="0">
                <a:solidFill>
                  <a:srgbClr val="000000"/>
                </a:solidFill>
                <a:effectLst/>
                <a:uFillTx/>
                <a:latin typeface="Calibri"/>
              </a:rPr>
              <a:t>́ pour le CPAS de contacter </a:t>
            </a:r>
            <a:r>
              <a:rPr lang="fr-BE" sz="1200" b="0" i="0" u="none" strike="noStrike" kern="1200" cap="none" spc="0" baseline="0" dirty="0" err="1">
                <a:solidFill>
                  <a:srgbClr val="000000"/>
                </a:solidFill>
                <a:effectLst/>
                <a:uFillTx/>
                <a:latin typeface="Calibri"/>
              </a:rPr>
              <a:t>proactivement</a:t>
            </a:r>
            <a:r>
              <a:rPr lang="fr-BE" sz="1200" b="0" i="0" u="none" strike="noStrike" kern="1200" cap="none" spc="0" baseline="0" dirty="0">
                <a:solidFill>
                  <a:srgbClr val="000000"/>
                </a:solidFill>
                <a:effectLst/>
                <a:uFillTx/>
                <a:latin typeface="Calibri"/>
              </a:rPr>
              <a:t> et directement les locataires </a:t>
            </a:r>
            <a:r>
              <a:rPr lang="fr-BE" sz="1200" b="0" i="0" u="none" strike="noStrike" kern="1200" cap="none" spc="0" baseline="0" dirty="0" err="1">
                <a:solidFill>
                  <a:srgbClr val="000000"/>
                </a:solidFill>
                <a:effectLst/>
                <a:uFillTx/>
                <a:latin typeface="Calibri"/>
              </a:rPr>
              <a:t>menacés</a:t>
            </a:r>
            <a:r>
              <a:rPr lang="fr-BE" sz="1200" b="0" i="0" u="none" strike="noStrike" kern="1200" cap="none" spc="0" baseline="0" dirty="0">
                <a:solidFill>
                  <a:srgbClr val="000000"/>
                </a:solidFill>
                <a:effectLst/>
                <a:uFillTx/>
                <a:latin typeface="Calibri"/>
              </a:rPr>
              <a:t> d’expulsion ; obligation de </a:t>
            </a:r>
            <a:r>
              <a:rPr lang="fr-BE" sz="1200" b="0" i="0" u="none" strike="noStrike" kern="1200" cap="none" spc="0" baseline="0" dirty="0" err="1">
                <a:solidFill>
                  <a:srgbClr val="000000"/>
                </a:solidFill>
                <a:effectLst/>
                <a:uFillTx/>
                <a:latin typeface="Calibri"/>
              </a:rPr>
              <a:t>prévoir</a:t>
            </a:r>
            <a:r>
              <a:rPr lang="fr-BE" sz="1200" b="0" i="0" u="none" strike="noStrike" kern="1200" cap="none" spc="0" baseline="0" dirty="0">
                <a:solidFill>
                  <a:srgbClr val="000000"/>
                </a:solidFill>
                <a:effectLst/>
                <a:uFillTx/>
                <a:latin typeface="Calibri"/>
              </a:rPr>
              <a:t> une </a:t>
            </a:r>
            <a:r>
              <a:rPr lang="fr-BE" sz="1200" b="0" i="0" u="none" strike="noStrike" kern="1200" cap="none" spc="0" baseline="0" dirty="0" err="1">
                <a:solidFill>
                  <a:srgbClr val="000000"/>
                </a:solidFill>
                <a:effectLst/>
                <a:uFillTx/>
                <a:latin typeface="Calibri"/>
              </a:rPr>
              <a:t>boîte</a:t>
            </a:r>
            <a:r>
              <a:rPr lang="fr-BE" sz="1200" b="0" i="0" u="none" strike="noStrike" kern="1200" cap="none" spc="0" baseline="0" dirty="0">
                <a:solidFill>
                  <a:srgbClr val="000000"/>
                </a:solidFill>
                <a:effectLst/>
                <a:uFillTx/>
                <a:latin typeface="Calibri"/>
              </a:rPr>
              <a:t> aux lettres par logement : </a:t>
            </a:r>
            <a:r>
              <a:rPr lang="fr-BE" sz="1200" b="0" i="0" u="none" strike="noStrike" kern="1200" cap="none" spc="0" baseline="0" dirty="0" err="1">
                <a:solidFill>
                  <a:srgbClr val="000000"/>
                </a:solidFill>
                <a:effectLst/>
                <a:uFillTx/>
                <a:latin typeface="Calibri"/>
              </a:rPr>
              <a:t>voy</a:t>
            </a:r>
            <a:r>
              <a:rPr lang="fr-BE" sz="1200" b="0" i="0" u="none" strike="noStrike" kern="1200" cap="none" spc="0" baseline="0" dirty="0">
                <a:solidFill>
                  <a:srgbClr val="000000"/>
                </a:solidFill>
                <a:effectLst/>
                <a:uFillTx/>
                <a:latin typeface="Calibri"/>
              </a:rPr>
              <a:t>. art. 5 du projet d’Arrêté du Gouvernement de la Région de Bruxelles-Capitale déterminant les exigences élémentaires en matière de sécurité, de salubrité et d'équipement des logements : «</a:t>
            </a:r>
            <a:r>
              <a:rPr lang="fr-BE" sz="1200" b="1" i="0" u="none" strike="noStrike" kern="1200" cap="none" spc="0" baseline="0" dirty="0">
                <a:solidFill>
                  <a:srgbClr val="000000"/>
                </a:solidFill>
                <a:effectLst/>
                <a:uFillTx/>
                <a:latin typeface="Calibri"/>
              </a:rPr>
              <a:t> </a:t>
            </a:r>
            <a:r>
              <a:rPr lang="fr-BE" sz="1200" b="0" i="0" u="none" strike="noStrike" kern="1200" cap="none" spc="0" baseline="0" dirty="0">
                <a:solidFill>
                  <a:srgbClr val="000000"/>
                </a:solidFill>
                <a:effectLst/>
                <a:uFillTx/>
                <a:latin typeface="Calibri"/>
              </a:rPr>
              <a:t>Chaque logement doit disposer d'une boite aux lettres privative en bon état et qui ferme à clé. La boîte aux lettres doit être située dans un endroit librement accessible, et ce tous les jours ouvrables de six heures du matin à </a:t>
            </a:r>
            <a:r>
              <a:rPr lang="fr-BE" sz="1200" b="0" i="0" u="none" strike="noStrike" kern="1200" cap="none" spc="0" baseline="0" dirty="0" err="1">
                <a:solidFill>
                  <a:srgbClr val="000000"/>
                </a:solidFill>
                <a:effectLst/>
                <a:uFillTx/>
                <a:latin typeface="Calibri"/>
              </a:rPr>
              <a:t>neufheures</a:t>
            </a:r>
            <a:r>
              <a:rPr lang="fr-BE" sz="1200" b="0" i="0" u="none" strike="noStrike" kern="1200" cap="none" spc="0" baseline="0" dirty="0">
                <a:solidFill>
                  <a:srgbClr val="000000"/>
                </a:solidFill>
                <a:effectLst/>
                <a:uFillTx/>
                <a:latin typeface="Calibri"/>
              </a:rPr>
              <a:t> du soir »</a:t>
            </a:r>
            <a:r>
              <a:rPr lang="fr-BE" dirty="0">
                <a:effectLst/>
              </a:rPr>
              <a:t>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 </a:t>
            </a: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18</a:t>
            </a:fld>
            <a:endParaRPr lang="fr-BE"/>
          </a:p>
        </p:txBody>
      </p:sp>
    </p:spTree>
    <p:extLst>
      <p:ext uri="{BB962C8B-B14F-4D97-AF65-F5344CB8AC3E}">
        <p14:creationId xmlns:p14="http://schemas.microsoft.com/office/powerpoint/2010/main" val="306291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Expulsion de logement », 1892, </a:t>
            </a:r>
            <a:r>
              <a:rPr lang="fr-BE" sz="1200" b="0" i="0" u="none" strike="noStrike" kern="1200" cap="none" spc="0" baseline="0" dirty="0">
                <a:solidFill>
                  <a:srgbClr val="000000"/>
                </a:solidFill>
                <a:effectLst/>
                <a:uFillTx/>
                <a:latin typeface="Calibri"/>
              </a:rPr>
              <a:t>Erik </a:t>
            </a:r>
            <a:r>
              <a:rPr lang="fr-BE" sz="1200" b="0" i="0" u="none" strike="noStrike" kern="1200" cap="none" spc="0" baseline="0" dirty="0" err="1">
                <a:solidFill>
                  <a:srgbClr val="000000"/>
                </a:solidFill>
                <a:effectLst/>
                <a:uFillTx/>
                <a:latin typeface="Calibri"/>
              </a:rPr>
              <a:t>Ludvig</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Henningsen</a:t>
            </a:r>
            <a:r>
              <a:rPr lang="fr-BE" sz="1200" b="0" i="0" u="none" strike="noStrike" kern="1200" cap="none" spc="0" baseline="0" dirty="0">
                <a:solidFill>
                  <a:srgbClr val="000000"/>
                </a:solidFill>
                <a:effectLst/>
                <a:uFillTx/>
                <a:latin typeface="Calibri"/>
              </a:rPr>
              <a:t> était un peintre et illustrateur danois. Il est surtout connu pour ses peintures réalistes sociales de groupes pauvres et exposés dans les années 1880 et 1890.</a:t>
            </a:r>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20</a:t>
            </a:fld>
            <a:endParaRPr lang="fr-BE"/>
          </a:p>
        </p:txBody>
      </p:sp>
    </p:spTree>
    <p:extLst>
      <p:ext uri="{BB962C8B-B14F-4D97-AF65-F5344CB8AC3E}">
        <p14:creationId xmlns:p14="http://schemas.microsoft.com/office/powerpoint/2010/main" val="82246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ACDBB-D00A-284D-BBEA-16D4BB937B66}"/>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50E7791B-D4B3-1E47-8544-A3C061C6B799}"/>
              </a:ext>
            </a:extLst>
          </p:cNvPr>
          <p:cNvSpPr txBox="1">
            <a:spLocks noGrp="1"/>
          </p:cNvSpPr>
          <p:nvPr>
            <p:ph type="body" sz="quarter" idx="1"/>
          </p:nvPr>
        </p:nvSpPr>
        <p:spPr/>
        <p:txBody>
          <a:bodyPr/>
          <a:lstStyle/>
          <a:p>
            <a:pPr lvl="0"/>
            <a:endParaRPr lang="fr-FR" dirty="0">
              <a:latin typeface="Tahoma" pitchFamily="34"/>
              <a:ea typeface="Tahoma" pitchFamily="34"/>
              <a:cs typeface="Tahoma" pitchFamily="34"/>
            </a:endParaRPr>
          </a:p>
        </p:txBody>
      </p:sp>
      <p:sp>
        <p:nvSpPr>
          <p:cNvPr id="4" name="Espace réservé du numéro de diapositive 3">
            <a:extLst>
              <a:ext uri="{FF2B5EF4-FFF2-40B4-BE49-F238E27FC236}">
                <a16:creationId xmlns:a16="http://schemas.microsoft.com/office/drawing/2014/main" id="{EDDDE49D-7E13-1043-8EEE-EBA5FE3AA44E}"/>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6FCC92-FB88-3649-A410-5B5B38DB78BF}"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Avec le moratoire hivernal, le locataire, le bailleur et les acteurs de la </a:t>
            </a:r>
            <a:r>
              <a:rPr lang="fr-BE" sz="1200" b="0" i="0" u="none" strike="noStrike" kern="1200" cap="none" spc="0" baseline="0" dirty="0" err="1">
                <a:solidFill>
                  <a:srgbClr val="000000"/>
                </a:solidFill>
                <a:effectLst/>
                <a:uFillTx/>
                <a:latin typeface="Calibri"/>
              </a:rPr>
              <a:t>première</a:t>
            </a:r>
            <a:r>
              <a:rPr lang="fr-BE" sz="1200" b="0" i="0" u="none" strike="noStrike" kern="1200" cap="none" spc="0" baseline="0" dirty="0">
                <a:solidFill>
                  <a:srgbClr val="000000"/>
                </a:solidFill>
                <a:effectLst/>
                <a:uFillTx/>
                <a:latin typeface="Calibri"/>
              </a:rPr>
              <a:t> ligne </a:t>
            </a:r>
            <a:r>
              <a:rPr lang="fr-BE" sz="1200" b="0" i="0" u="none" strike="noStrike" kern="1200" cap="none" spc="0" baseline="0" dirty="0" err="1">
                <a:solidFill>
                  <a:srgbClr val="000000"/>
                </a:solidFill>
                <a:effectLst/>
                <a:uFillTx/>
                <a:latin typeface="Calibri"/>
              </a:rPr>
              <a:t>bénéficient</a:t>
            </a:r>
            <a:r>
              <a:rPr lang="fr-BE" sz="1200" b="0" i="0" u="none" strike="noStrike" kern="1200" cap="none" spc="0" baseline="0" dirty="0">
                <a:solidFill>
                  <a:srgbClr val="000000"/>
                </a:solidFill>
                <a:effectLst/>
                <a:uFillTx/>
                <a:latin typeface="Calibri"/>
              </a:rPr>
              <a:t> d’un </a:t>
            </a:r>
            <a:r>
              <a:rPr lang="fr-BE" sz="1200" b="0" i="0" u="none" strike="noStrike" kern="1200" cap="none" spc="0" baseline="0" dirty="0" err="1">
                <a:solidFill>
                  <a:srgbClr val="000000"/>
                </a:solidFill>
                <a:effectLst/>
                <a:uFillTx/>
                <a:latin typeface="Calibri"/>
              </a:rPr>
              <a:t>délai</a:t>
            </a:r>
            <a:r>
              <a:rPr lang="fr-BE" sz="1200" b="0" i="0" u="none" strike="noStrike" kern="1200" cap="none" spc="0" baseline="0" dirty="0">
                <a:solidFill>
                  <a:srgbClr val="000000"/>
                </a:solidFill>
                <a:effectLst/>
                <a:uFillTx/>
                <a:latin typeface="Calibri"/>
              </a:rPr>
              <a:t> de six mois et demi pour trouver une solution avant l’expulsion. Or, dans l’avis d’initiative du Conseil consultatif du Logement relatif aux expulsions locatives en </a:t>
            </a:r>
            <a:r>
              <a:rPr lang="fr-BE" sz="1200" b="0" i="0" u="none" strike="noStrike" kern="1200" cap="none" spc="0" baseline="0" dirty="0" err="1">
                <a:solidFill>
                  <a:srgbClr val="000000"/>
                </a:solidFill>
                <a:effectLst/>
                <a:uFillTx/>
                <a:latin typeface="Calibri"/>
              </a:rPr>
              <a:t>matière</a:t>
            </a:r>
            <a:r>
              <a:rPr lang="fr-BE" sz="1200" b="0" i="0" u="none" strike="noStrike" kern="1200" cap="none" spc="0" baseline="0" dirty="0">
                <a:solidFill>
                  <a:srgbClr val="000000"/>
                </a:solidFill>
                <a:effectLst/>
                <a:uFillTx/>
                <a:latin typeface="Calibri"/>
              </a:rPr>
              <a:t> de baux </a:t>
            </a:r>
            <a:r>
              <a:rPr lang="fr-BE" sz="1200" b="0" i="0" u="none" strike="noStrike" kern="1200" cap="none" spc="0" baseline="0" dirty="0" err="1">
                <a:solidFill>
                  <a:srgbClr val="000000"/>
                </a:solidFill>
                <a:effectLst/>
                <a:uFillTx/>
                <a:latin typeface="Calibri"/>
              </a:rPr>
              <a:t>privés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réceptionne</a:t>
            </a:r>
            <a:r>
              <a:rPr lang="fr-BE" sz="1200" b="0" i="0" u="none" strike="noStrike" kern="1200" cap="none" spc="0" baseline="0" dirty="0">
                <a:solidFill>
                  <a:srgbClr val="000000"/>
                </a:solidFill>
                <a:effectLst/>
                <a:uFillTx/>
                <a:latin typeface="Calibri"/>
              </a:rPr>
              <a:t>́ le 15 </a:t>
            </a:r>
            <a:r>
              <a:rPr lang="fr-BE" sz="1200" b="0" i="0" u="none" strike="noStrike" kern="1200" cap="none" spc="0" baseline="0" dirty="0" err="1">
                <a:solidFill>
                  <a:srgbClr val="000000"/>
                </a:solidFill>
                <a:effectLst/>
                <a:uFillTx/>
                <a:latin typeface="Calibri"/>
              </a:rPr>
              <a:t>décembre</a:t>
            </a:r>
            <a:r>
              <a:rPr lang="fr-BE" sz="1200" b="0" i="0" u="none" strike="noStrike" kern="1200" cap="none" spc="0" baseline="0" dirty="0">
                <a:solidFill>
                  <a:srgbClr val="000000"/>
                </a:solidFill>
                <a:effectLst/>
                <a:uFillTx/>
                <a:latin typeface="Calibri"/>
              </a:rPr>
              <a:t> 2021, les CPAS </a:t>
            </a:r>
            <a:r>
              <a:rPr lang="fr-BE" sz="1200" b="0" i="0" u="none" strike="noStrike" kern="1200" cap="none" spc="0" baseline="0" dirty="0" err="1">
                <a:solidFill>
                  <a:srgbClr val="000000"/>
                </a:solidFill>
                <a:effectLst/>
                <a:uFillTx/>
                <a:latin typeface="Calibri"/>
              </a:rPr>
              <a:t>interrogés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énoncent</a:t>
            </a:r>
            <a:r>
              <a:rPr lang="fr-BE" sz="1200" b="0" i="0" u="none" strike="noStrike" kern="1200" cap="none" spc="0" baseline="0" dirty="0">
                <a:solidFill>
                  <a:srgbClr val="000000"/>
                </a:solidFill>
                <a:effectLst/>
                <a:uFillTx/>
                <a:latin typeface="Calibri"/>
              </a:rPr>
              <a:t> clairement que le moratoire </a:t>
            </a:r>
            <a:r>
              <a:rPr lang="fr-BE" sz="1200" b="0" i="0" u="none" strike="noStrike" kern="1200" cap="none" spc="0" baseline="0" dirty="0" err="1">
                <a:solidFill>
                  <a:srgbClr val="000000"/>
                </a:solidFill>
                <a:effectLst/>
                <a:uFillTx/>
                <a:latin typeface="Calibri"/>
              </a:rPr>
              <a:t>Covid</a:t>
            </a:r>
            <a:r>
              <a:rPr lang="fr-BE" sz="1200" b="0" i="0" u="none" strike="noStrike" kern="1200" cap="none" spc="0" baseline="0" dirty="0">
                <a:solidFill>
                  <a:srgbClr val="000000"/>
                </a:solidFill>
                <a:effectLst/>
                <a:uFillTx/>
                <a:latin typeface="Calibri"/>
              </a:rPr>
              <a:t> a permis aux CPAS de mettre le </a:t>
            </a:r>
            <a:r>
              <a:rPr lang="fr-BE" sz="1200" b="0" i="0" u="none" strike="noStrike" kern="1200" cap="none" spc="0" baseline="0" dirty="0" err="1">
                <a:solidFill>
                  <a:srgbClr val="000000"/>
                </a:solidFill>
                <a:effectLst/>
                <a:uFillTx/>
                <a:latin typeface="Calibri"/>
              </a:rPr>
              <a:t>délai</a:t>
            </a:r>
            <a:r>
              <a:rPr lang="fr-BE" sz="1200" b="0" i="0" u="none" strike="noStrike" kern="1200" cap="none" spc="0" baseline="0" dirty="0">
                <a:solidFill>
                  <a:srgbClr val="000000"/>
                </a:solidFill>
                <a:effectLst/>
                <a:uFillTx/>
                <a:latin typeface="Calibri"/>
              </a:rPr>
              <a:t> de suspension des expulsions à profit pour </a:t>
            </a:r>
            <a:r>
              <a:rPr lang="fr-BE" sz="1200" b="0" i="0" u="none" strike="noStrike" kern="1200" cap="none" spc="0" baseline="0" dirty="0" err="1">
                <a:solidFill>
                  <a:srgbClr val="000000"/>
                </a:solidFill>
                <a:effectLst/>
                <a:uFillTx/>
                <a:latin typeface="Calibri"/>
              </a:rPr>
              <a:t>éviter</a:t>
            </a:r>
            <a:r>
              <a:rPr lang="fr-BE" sz="1200" b="0" i="0" u="none" strike="noStrike" kern="1200" cap="none" spc="0" baseline="0" dirty="0">
                <a:solidFill>
                  <a:srgbClr val="000000"/>
                </a:solidFill>
                <a:effectLst/>
                <a:uFillTx/>
                <a:latin typeface="Calibri"/>
              </a:rPr>
              <a:t> l’expulsion </a:t>
            </a:r>
            <a:endParaRPr lang="fr-BE"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En ce qui concerne l’articulation du </a:t>
            </a:r>
            <a:r>
              <a:rPr lang="fr-BE" sz="1200" b="0" i="0" u="none" strike="noStrike" kern="1200" cap="none" spc="0" baseline="0" dirty="0" err="1">
                <a:solidFill>
                  <a:srgbClr val="000000"/>
                </a:solidFill>
                <a:effectLst/>
                <a:uFillTx/>
                <a:latin typeface="Calibri"/>
              </a:rPr>
              <a:t>mécanisme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projete</a:t>
            </a:r>
            <a:r>
              <a:rPr lang="fr-BE" sz="1200" b="0" i="0" u="none" strike="noStrike" kern="1200" cap="none" spc="0" baseline="0" dirty="0">
                <a:solidFill>
                  <a:srgbClr val="000000"/>
                </a:solidFill>
                <a:effectLst/>
                <a:uFillTx/>
                <a:latin typeface="Calibri"/>
              </a:rPr>
              <a:t>́ avec l’</a:t>
            </a:r>
            <a:r>
              <a:rPr lang="fr-BE" sz="1200" b="0" i="0" u="none" strike="noStrike" kern="1200" cap="none" spc="0" baseline="0" dirty="0" err="1">
                <a:solidFill>
                  <a:srgbClr val="000000"/>
                </a:solidFill>
                <a:effectLst/>
                <a:uFillTx/>
                <a:latin typeface="Calibri"/>
              </a:rPr>
              <a:t>arrêt</a:t>
            </a:r>
            <a:r>
              <a:rPr lang="fr-BE" sz="1200" b="0" i="0" u="none" strike="noStrike" kern="1200" cap="none" spc="0" baseline="0" dirty="0">
                <a:solidFill>
                  <a:srgbClr val="000000"/>
                </a:solidFill>
                <a:effectLst/>
                <a:uFillTx/>
                <a:latin typeface="Calibri"/>
              </a:rPr>
              <a:t> de la Cour constitutionnelle du 14 juillet 2022, la Cour constitutionnelle a </a:t>
            </a:r>
            <a:r>
              <a:rPr lang="fr-BE" sz="1200" b="0" i="0" u="none" strike="noStrike" kern="1200" cap="none" spc="0" baseline="0" dirty="0" err="1">
                <a:solidFill>
                  <a:srgbClr val="000000"/>
                </a:solidFill>
                <a:effectLst/>
                <a:uFillTx/>
                <a:latin typeface="Calibri"/>
              </a:rPr>
              <a:t>rejete</a:t>
            </a:r>
            <a:r>
              <a:rPr lang="fr-BE" sz="1200" b="0" i="0" u="none" strike="noStrike" kern="1200" cap="none" spc="0" baseline="0" dirty="0">
                <a:solidFill>
                  <a:srgbClr val="000000"/>
                </a:solidFill>
                <a:effectLst/>
                <a:uFillTx/>
                <a:latin typeface="Calibri"/>
              </a:rPr>
              <a:t>́ le recours en annulation introduit par le Syndicat national des </a:t>
            </a:r>
            <a:r>
              <a:rPr lang="fr-BE" sz="1200" b="0" i="0" u="none" strike="noStrike" kern="1200" cap="none" spc="0" baseline="0" dirty="0" err="1">
                <a:solidFill>
                  <a:srgbClr val="000000"/>
                </a:solidFill>
                <a:effectLst/>
                <a:uFillTx/>
                <a:latin typeface="Calibri"/>
              </a:rPr>
              <a:t>propriétaires</a:t>
            </a:r>
            <a:r>
              <a:rPr lang="fr-BE" sz="1200" b="0" i="0" u="none" strike="noStrike" kern="1200" cap="none" spc="0" baseline="0" dirty="0">
                <a:solidFill>
                  <a:srgbClr val="000000"/>
                </a:solidFill>
                <a:effectLst/>
                <a:uFillTx/>
                <a:latin typeface="Calibri"/>
              </a:rPr>
              <a:t> contre le moratoire </a:t>
            </a:r>
            <a:r>
              <a:rPr lang="fr-BE" sz="1200" b="0" i="0" u="none" strike="noStrike" kern="1200" cap="none" spc="0" baseline="0" dirty="0" err="1">
                <a:solidFill>
                  <a:srgbClr val="000000"/>
                </a:solidFill>
                <a:effectLst/>
                <a:uFillTx/>
                <a:latin typeface="Calibri"/>
              </a:rPr>
              <a:t>Covid</a:t>
            </a:r>
            <a:r>
              <a:rPr lang="fr-BE" sz="1200" b="0" i="0" u="none" strike="noStrike" kern="1200" cap="none" spc="0" baseline="0" dirty="0">
                <a:solidFill>
                  <a:srgbClr val="000000"/>
                </a:solidFill>
                <a:effectLst/>
                <a:uFillTx/>
                <a:latin typeface="Calibri"/>
              </a:rPr>
              <a:t>. La Cour cite l’avis rendu par la section de </a:t>
            </a:r>
            <a:r>
              <a:rPr lang="fr-BE" sz="1200" b="0" i="0" u="none" strike="noStrike" kern="1200" cap="none" spc="0" baseline="0" dirty="0" err="1">
                <a:solidFill>
                  <a:srgbClr val="000000"/>
                </a:solidFill>
                <a:effectLst/>
                <a:uFillTx/>
                <a:latin typeface="Calibri"/>
              </a:rPr>
              <a:t>législation</a:t>
            </a:r>
            <a:r>
              <a:rPr lang="fr-BE" sz="1200" b="0" i="0" u="none" strike="noStrike" kern="1200" cap="none" spc="0" baseline="0" dirty="0">
                <a:solidFill>
                  <a:srgbClr val="000000"/>
                </a:solidFill>
                <a:effectLst/>
                <a:uFillTx/>
                <a:latin typeface="Calibri"/>
              </a:rPr>
              <a:t> sur une proposition de loi modifiant le Code judiciaire pour </a:t>
            </a:r>
            <a:r>
              <a:rPr lang="fr-BE" sz="1200" b="0" i="0" u="none" strike="noStrike" kern="1200" cap="none" spc="0" baseline="0" dirty="0" err="1">
                <a:solidFill>
                  <a:srgbClr val="000000"/>
                </a:solidFill>
                <a:effectLst/>
                <a:uFillTx/>
                <a:latin typeface="Calibri"/>
              </a:rPr>
              <a:t>insérer</a:t>
            </a:r>
            <a:r>
              <a:rPr lang="fr-BE" sz="1200" b="0" i="0" u="none" strike="noStrike" kern="1200" cap="none" spc="0" baseline="0" dirty="0">
                <a:solidFill>
                  <a:srgbClr val="000000"/>
                </a:solidFill>
                <a:effectLst/>
                <a:uFillTx/>
                <a:latin typeface="Calibri"/>
              </a:rPr>
              <a:t> une suspension de toute expulsion pendant la </a:t>
            </a:r>
            <a:r>
              <a:rPr lang="fr-BE" sz="1200" b="0" i="0" u="none" strike="noStrike" kern="1200" cap="none" spc="0" baseline="0" dirty="0" err="1">
                <a:solidFill>
                  <a:srgbClr val="000000"/>
                </a:solidFill>
                <a:effectLst/>
                <a:uFillTx/>
                <a:latin typeface="Calibri"/>
              </a:rPr>
              <a:t>période</a:t>
            </a:r>
            <a:r>
              <a:rPr lang="fr-BE" sz="1200" b="0" i="0" u="none" strike="noStrike" kern="1200" cap="none" spc="0" baseline="0" dirty="0">
                <a:solidFill>
                  <a:srgbClr val="000000"/>
                </a:solidFill>
                <a:effectLst/>
                <a:uFillTx/>
                <a:latin typeface="Calibri"/>
              </a:rPr>
              <a:t> hivernale en l’absence de solution </a:t>
            </a:r>
            <a:r>
              <a:rPr lang="fr-BE" sz="1200" b="0" i="0" u="none" strike="noStrike" kern="1200" cap="none" spc="0" baseline="0" dirty="0" err="1">
                <a:solidFill>
                  <a:srgbClr val="000000"/>
                </a:solidFill>
                <a:effectLst/>
                <a:uFillTx/>
                <a:latin typeface="Calibri"/>
              </a:rPr>
              <a:t>concrète</a:t>
            </a:r>
            <a:r>
              <a:rPr lang="fr-BE" sz="1200" b="0" i="0" u="none" strike="noStrike" kern="1200" cap="none" spc="0" baseline="0" dirty="0">
                <a:solidFill>
                  <a:srgbClr val="000000"/>
                </a:solidFill>
                <a:effectLst/>
                <a:uFillTx/>
                <a:latin typeface="Calibri"/>
              </a:rPr>
              <a:t> de relogement et sans </a:t>
            </a:r>
            <a:r>
              <a:rPr lang="fr-BE" sz="1200" b="0" i="0" u="none" strike="noStrike" kern="1200" cap="none" spc="0" baseline="0" dirty="0" err="1">
                <a:solidFill>
                  <a:srgbClr val="000000"/>
                </a:solidFill>
                <a:effectLst/>
                <a:uFillTx/>
                <a:latin typeface="Calibri"/>
              </a:rPr>
              <a:t>mécanisme</a:t>
            </a:r>
            <a:r>
              <a:rPr lang="fr-BE" sz="1200" b="0" i="0" u="none" strike="noStrike" kern="1200" cap="none" spc="0" baseline="0" dirty="0">
                <a:solidFill>
                  <a:srgbClr val="000000"/>
                </a:solidFill>
                <a:effectLst/>
                <a:uFillTx/>
                <a:latin typeface="Calibri"/>
              </a:rPr>
              <a:t> d’indemnisation. </a:t>
            </a:r>
            <a:endParaRPr lang="fr-BE"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En ce qui concerne l’expression </a:t>
            </a:r>
            <a:r>
              <a:rPr lang="fr-BE" sz="1200" b="0" i="0" u="sng" strike="noStrike" kern="1200" cap="none" spc="0" baseline="0" dirty="0">
                <a:solidFill>
                  <a:srgbClr val="000000"/>
                </a:solidFill>
                <a:effectLst/>
                <a:uFillTx/>
                <a:latin typeface="Calibri"/>
              </a:rPr>
              <a:t>« force majeure », </a:t>
            </a:r>
            <a:r>
              <a:rPr lang="fr-BE" sz="1200" b="0" i="0" u="none" strike="noStrike" kern="1200" cap="none" spc="0" baseline="0" dirty="0">
                <a:solidFill>
                  <a:srgbClr val="000000"/>
                </a:solidFill>
                <a:effectLst/>
                <a:uFillTx/>
                <a:latin typeface="Calibri"/>
              </a:rPr>
              <a:t>cette notion juridique vise un </a:t>
            </a:r>
            <a:r>
              <a:rPr lang="fr-BE" sz="1200" b="0" i="0" u="none" strike="noStrike" kern="1200" cap="none" spc="0" baseline="0" dirty="0" err="1">
                <a:solidFill>
                  <a:srgbClr val="000000"/>
                </a:solidFill>
                <a:effectLst/>
                <a:uFillTx/>
                <a:latin typeface="Calibri"/>
              </a:rPr>
              <a:t>événement</a:t>
            </a:r>
            <a:r>
              <a:rPr lang="fr-BE" sz="1200" b="0" i="0" u="none" strike="noStrike" kern="1200" cap="none" spc="0" baseline="0" dirty="0">
                <a:solidFill>
                  <a:srgbClr val="000000"/>
                </a:solidFill>
                <a:effectLst/>
                <a:uFillTx/>
                <a:latin typeface="Calibri"/>
              </a:rPr>
              <a:t> soudain, </a:t>
            </a:r>
            <a:r>
              <a:rPr lang="fr-BE" sz="1200" b="0" i="0" u="none" strike="noStrike" kern="1200" cap="none" spc="0" baseline="0" dirty="0" err="1">
                <a:solidFill>
                  <a:srgbClr val="000000"/>
                </a:solidFill>
                <a:effectLst/>
                <a:uFillTx/>
                <a:latin typeface="Calibri"/>
              </a:rPr>
              <a:t>imprévisible</a:t>
            </a:r>
            <a:r>
              <a:rPr lang="fr-BE" sz="1200" b="0" i="0" u="none" strike="noStrike" kern="1200" cap="none" spc="0" baseline="0" dirty="0">
                <a:solidFill>
                  <a:srgbClr val="000000"/>
                </a:solidFill>
                <a:effectLst/>
                <a:uFillTx/>
                <a:latin typeface="Calibri"/>
              </a:rPr>
              <a:t> et </a:t>
            </a:r>
            <a:r>
              <a:rPr lang="fr-BE" sz="1200" b="0" i="0" u="none" strike="noStrike" kern="1200" cap="none" spc="0" baseline="0" dirty="0" err="1">
                <a:solidFill>
                  <a:srgbClr val="000000"/>
                </a:solidFill>
                <a:effectLst/>
                <a:uFillTx/>
                <a:latin typeface="Calibri"/>
              </a:rPr>
              <a:t>inévitable</a:t>
            </a:r>
            <a:r>
              <a:rPr lang="fr-BE" sz="1200" b="0" i="0" u="none" strike="noStrike" kern="1200" cap="none" spc="0" baseline="0" dirty="0">
                <a:solidFill>
                  <a:srgbClr val="000000"/>
                </a:solidFill>
                <a:effectLst/>
                <a:uFillTx/>
                <a:latin typeface="Calibri"/>
              </a:rPr>
              <a:t>, qui n’est pas imputable à la personne qui l’invoque. Elle doit </a:t>
            </a:r>
            <a:r>
              <a:rPr lang="fr-BE" sz="1200" b="0" i="0" u="none" strike="noStrike" kern="1200" cap="none" spc="0" baseline="0" dirty="0" err="1">
                <a:solidFill>
                  <a:srgbClr val="000000"/>
                </a:solidFill>
                <a:effectLst/>
                <a:uFillTx/>
                <a:latin typeface="Calibri"/>
              </a:rPr>
              <a:t>être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appréciée</a:t>
            </a:r>
            <a:r>
              <a:rPr lang="fr-BE" sz="1200" b="0" i="0" u="none" strike="noStrike" kern="1200" cap="none" spc="0" baseline="0" dirty="0">
                <a:solidFill>
                  <a:srgbClr val="000000"/>
                </a:solidFill>
                <a:effectLst/>
                <a:uFillTx/>
                <a:latin typeface="Calibri"/>
              </a:rPr>
              <a:t> par le juge au cas par cas. Le Gouvernement visait, par exemple, le cas d’un </a:t>
            </a:r>
            <a:r>
              <a:rPr lang="fr-BE" sz="1200" b="0" i="0" u="none" strike="noStrike" kern="1200" cap="none" spc="0" baseline="0" dirty="0" err="1">
                <a:solidFill>
                  <a:srgbClr val="000000"/>
                </a:solidFill>
                <a:effectLst/>
                <a:uFillTx/>
                <a:latin typeface="Calibri"/>
              </a:rPr>
              <a:t>propriétaire</a:t>
            </a:r>
            <a:r>
              <a:rPr lang="fr-BE" sz="1200" b="0" i="0" u="none" strike="noStrike" kern="1200" cap="none" spc="0" baseline="0" dirty="0">
                <a:solidFill>
                  <a:srgbClr val="000000"/>
                </a:solidFill>
                <a:effectLst/>
                <a:uFillTx/>
                <a:latin typeface="Calibri"/>
              </a:rPr>
              <a:t> qui a </a:t>
            </a:r>
            <a:r>
              <a:rPr lang="fr-BE" sz="1200" b="0" i="0" u="none" strike="noStrike" kern="1200" cap="none" spc="0" baseline="0" dirty="0" err="1">
                <a:solidFill>
                  <a:srgbClr val="000000"/>
                </a:solidFill>
                <a:effectLst/>
                <a:uFillTx/>
                <a:latin typeface="Calibri"/>
              </a:rPr>
              <a:t>résilie</a:t>
            </a:r>
            <a:r>
              <a:rPr lang="fr-BE" sz="1200" b="0" i="0" u="none" strike="noStrike" kern="1200" cap="none" spc="0" baseline="0" dirty="0">
                <a:solidFill>
                  <a:srgbClr val="000000"/>
                </a:solidFill>
                <a:effectLst/>
                <a:uFillTx/>
                <a:latin typeface="Calibri"/>
              </a:rPr>
              <a:t>́ le bail pour occupation personnelle </a:t>
            </a:r>
            <a:r>
              <a:rPr lang="fr-BE" sz="1200" b="0" i="0" u="none" strike="noStrike" kern="1200" cap="none" spc="0" baseline="0" dirty="0" err="1">
                <a:solidFill>
                  <a:srgbClr val="000000"/>
                </a:solidFill>
                <a:effectLst/>
                <a:uFillTx/>
                <a:latin typeface="Calibri"/>
              </a:rPr>
              <a:t>conformément</a:t>
            </a:r>
            <a:r>
              <a:rPr lang="fr-BE" sz="1200" b="0" i="0" u="none" strike="noStrike" kern="1200" cap="none" spc="0" baseline="0" dirty="0">
                <a:solidFill>
                  <a:srgbClr val="000000"/>
                </a:solidFill>
                <a:effectLst/>
                <a:uFillTx/>
                <a:latin typeface="Calibri"/>
              </a:rPr>
              <a:t> à l’article 237 du Code et qui se retrouve sans </a:t>
            </a:r>
            <a:r>
              <a:rPr lang="fr-BE" sz="1200" b="0" i="0" u="none" strike="noStrike" kern="1200" cap="none" spc="0" baseline="0" dirty="0" err="1">
                <a:solidFill>
                  <a:srgbClr val="000000"/>
                </a:solidFill>
                <a:effectLst/>
                <a:uFillTx/>
                <a:latin typeface="Calibri"/>
              </a:rPr>
              <a:t>possibilite</a:t>
            </a:r>
            <a:r>
              <a:rPr lang="fr-BE" sz="1200" b="0" i="0" u="none" strike="noStrike" kern="1200" cap="none" spc="0" baseline="0" dirty="0">
                <a:solidFill>
                  <a:srgbClr val="000000"/>
                </a:solidFill>
                <a:effectLst/>
                <a:uFillTx/>
                <a:latin typeface="Calibri"/>
              </a:rPr>
              <a:t>́ d’autre logement. notion de « force majeure » est une notion juridique entendue comme tout </a:t>
            </a:r>
            <a:r>
              <a:rPr lang="fr-BE" sz="1200" b="0" i="0" u="none" strike="noStrike" kern="1200" cap="none" spc="0" baseline="0" dirty="0" err="1">
                <a:solidFill>
                  <a:srgbClr val="000000"/>
                </a:solidFill>
                <a:effectLst/>
                <a:uFillTx/>
                <a:latin typeface="Calibri"/>
              </a:rPr>
              <a:t>événement</a:t>
            </a:r>
            <a:r>
              <a:rPr lang="fr-BE" sz="1200" b="0" i="0" u="none" strike="noStrike" kern="1200" cap="none" spc="0" baseline="0" dirty="0">
                <a:solidFill>
                  <a:srgbClr val="000000"/>
                </a:solidFill>
                <a:effectLst/>
                <a:uFillTx/>
                <a:latin typeface="Calibri"/>
              </a:rPr>
              <a:t> soudain </a:t>
            </a:r>
            <a:r>
              <a:rPr lang="fr-BE" sz="1200" b="0" i="0" u="none" strike="noStrike" kern="1200" cap="none" spc="0" baseline="0" dirty="0" err="1">
                <a:solidFill>
                  <a:srgbClr val="000000"/>
                </a:solidFill>
                <a:effectLst/>
                <a:uFillTx/>
                <a:latin typeface="Calibri"/>
              </a:rPr>
              <a:t>imprévisible</a:t>
            </a:r>
            <a:r>
              <a:rPr lang="fr-BE" sz="1200" b="0" i="0" u="none" strike="noStrike" kern="1200" cap="none" spc="0" baseline="0" dirty="0">
                <a:solidFill>
                  <a:srgbClr val="000000"/>
                </a:solidFill>
                <a:effectLst/>
                <a:uFillTx/>
                <a:latin typeface="Calibri"/>
              </a:rPr>
              <a:t> et </a:t>
            </a:r>
            <a:r>
              <a:rPr lang="fr-BE" sz="1200" b="0" i="0" u="none" strike="noStrike" kern="1200" cap="none" spc="0" baseline="0" dirty="0" err="1">
                <a:solidFill>
                  <a:srgbClr val="000000"/>
                </a:solidFill>
                <a:effectLst/>
                <a:uFillTx/>
                <a:latin typeface="Calibri"/>
              </a:rPr>
              <a:t>inévitable</a:t>
            </a:r>
            <a:r>
              <a:rPr lang="fr-BE" sz="1200" b="0" i="0" u="none" strike="noStrike" kern="1200" cap="none" spc="0" baseline="0" dirty="0">
                <a:solidFill>
                  <a:srgbClr val="000000"/>
                </a:solidFill>
                <a:effectLst/>
                <a:uFillTx/>
                <a:latin typeface="Calibri"/>
              </a:rPr>
              <a:t> qui n’est pas dû à la faute d’une personne. Cet </a:t>
            </a:r>
            <a:r>
              <a:rPr lang="fr-BE" sz="1200" b="0" i="0" u="none" strike="noStrike" kern="1200" cap="none" spc="0" baseline="0" dirty="0" err="1">
                <a:solidFill>
                  <a:srgbClr val="000000"/>
                </a:solidFill>
                <a:effectLst/>
                <a:uFillTx/>
                <a:latin typeface="Calibri"/>
              </a:rPr>
              <a:t>événement</a:t>
            </a:r>
            <a:r>
              <a:rPr lang="fr-BE" sz="1200" b="0" i="0" u="none" strike="noStrike" kern="1200" cap="none" spc="0" baseline="0" dirty="0">
                <a:solidFill>
                  <a:srgbClr val="000000"/>
                </a:solidFill>
                <a:effectLst/>
                <a:uFillTx/>
                <a:latin typeface="Calibri"/>
              </a:rPr>
              <a:t> ne doit pas avoir </a:t>
            </a:r>
            <a:r>
              <a:rPr lang="fr-BE" sz="1200" b="0" i="0" u="none" strike="noStrike" kern="1200" cap="none" spc="0" baseline="0" dirty="0" err="1">
                <a:solidFill>
                  <a:srgbClr val="000000"/>
                </a:solidFill>
                <a:effectLst/>
                <a:uFillTx/>
                <a:latin typeface="Calibri"/>
              </a:rPr>
              <a:t>éte</a:t>
            </a:r>
            <a:r>
              <a:rPr lang="fr-BE" sz="1200" b="0" i="0" u="none" strike="noStrike" kern="1200" cap="none" spc="0" baseline="0" dirty="0">
                <a:solidFill>
                  <a:srgbClr val="000000"/>
                </a:solidFill>
                <a:effectLst/>
                <a:uFillTx/>
                <a:latin typeface="Calibri"/>
              </a:rPr>
              <a:t>́ voulu par elle ni causé par </a:t>
            </a:r>
            <a:r>
              <a:rPr lang="fr-BE" sz="1200" b="0" i="0" u="none" strike="noStrike" kern="1200" cap="none" spc="0" baseline="0" dirty="0" err="1">
                <a:solidFill>
                  <a:srgbClr val="000000"/>
                </a:solidFill>
                <a:effectLst/>
                <a:uFillTx/>
                <a:latin typeface="Calibri"/>
              </a:rPr>
              <a:t>elle-même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indi</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rectement</a:t>
            </a:r>
            <a:r>
              <a:rPr lang="fr-BE" sz="1200" b="0" i="0" u="none" strike="noStrike" kern="1200" cap="none" spc="0" baseline="0" dirty="0">
                <a:solidFill>
                  <a:srgbClr val="000000"/>
                </a:solidFill>
                <a:effectLst/>
                <a:uFillTx/>
                <a:latin typeface="Calibri"/>
              </a:rPr>
              <a:t>. Par ailleurs, l’application de cette exception est soumise à une double condition : un cas de force majeure et une occupation personnelle par le bailleur. Le texte n’est donc pas sujet à une </a:t>
            </a:r>
            <a:r>
              <a:rPr lang="fr-BE" sz="1200" b="0" i="0" u="none" strike="noStrike" kern="1200" cap="none" spc="0" baseline="0" dirty="0" err="1">
                <a:solidFill>
                  <a:srgbClr val="000000"/>
                </a:solidFill>
                <a:effectLst/>
                <a:uFillTx/>
                <a:latin typeface="Calibri"/>
              </a:rPr>
              <a:t>interprétation</a:t>
            </a:r>
            <a:r>
              <a:rPr lang="fr-BE" sz="1200" b="0" i="0" u="none" strike="noStrike" kern="1200" cap="none" spc="0" baseline="0" dirty="0">
                <a:solidFill>
                  <a:srgbClr val="000000"/>
                </a:solidFill>
                <a:effectLst/>
                <a:uFillTx/>
                <a:latin typeface="Calibri"/>
              </a:rPr>
              <a:t> trop large qui le viderait de sa substance.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21</a:t>
            </a:fld>
            <a:endParaRPr lang="fr-BE"/>
          </a:p>
        </p:txBody>
      </p:sp>
    </p:spTree>
    <p:extLst>
      <p:ext uri="{BB962C8B-B14F-4D97-AF65-F5344CB8AC3E}">
        <p14:creationId xmlns:p14="http://schemas.microsoft.com/office/powerpoint/2010/main" val="148784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233</a:t>
            </a:r>
            <a:r>
              <a:rPr lang="fr-BE" sz="1200" b="0" i="1" u="none" strike="noStrike" kern="1200" cap="none" spc="0" baseline="0" dirty="0">
                <a:solidFill>
                  <a:srgbClr val="000000"/>
                </a:solidFill>
                <a:effectLst/>
                <a:uFillTx/>
                <a:latin typeface="Calibri"/>
              </a:rPr>
              <a:t>duodecies</a:t>
            </a:r>
            <a:r>
              <a:rPr lang="fr-BE" dirty="0">
                <a:effectLst/>
              </a:rPr>
              <a:t> CBL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Concernant les raisons pour lesquelles les SISP &amp; AIS sont exclues de la garantie de paiement de l’</a:t>
            </a:r>
            <a:r>
              <a:rPr lang="fr-BE" sz="1200" b="0" i="0" u="none" strike="noStrike" kern="1200" cap="none" spc="0" baseline="0" dirty="0" err="1">
                <a:solidFill>
                  <a:srgbClr val="000000"/>
                </a:solidFill>
                <a:effectLst/>
                <a:uFillTx/>
                <a:latin typeface="Calibri"/>
              </a:rPr>
              <a:t>indemnite</a:t>
            </a:r>
            <a:r>
              <a:rPr lang="fr-BE" sz="1200" b="0" i="0" u="none" strike="noStrike" kern="1200" cap="none" spc="0" baseline="0" dirty="0">
                <a:solidFill>
                  <a:srgbClr val="000000"/>
                </a:solidFill>
                <a:effectLst/>
                <a:uFillTx/>
                <a:latin typeface="Calibri"/>
              </a:rPr>
              <a:t>́ d’occupation due pendant la </a:t>
            </a:r>
            <a:r>
              <a:rPr lang="fr-BE" sz="1200" b="0" i="0" u="none" strike="noStrike" kern="1200" cap="none" spc="0" baseline="0" dirty="0" err="1">
                <a:solidFill>
                  <a:srgbClr val="000000"/>
                </a:solidFill>
                <a:effectLst/>
                <a:uFillTx/>
                <a:latin typeface="Calibri"/>
              </a:rPr>
              <a:t>trêve</a:t>
            </a:r>
            <a:r>
              <a:rPr lang="fr-BE" sz="1200" b="0" i="0" u="none" strike="noStrike" kern="1200" cap="none" spc="0" baseline="0" dirty="0">
                <a:solidFill>
                  <a:srgbClr val="000000"/>
                </a:solidFill>
                <a:effectLst/>
                <a:uFillTx/>
                <a:latin typeface="Calibri"/>
              </a:rPr>
              <a:t> hivernale par le fonds de </a:t>
            </a:r>
            <a:r>
              <a:rPr lang="fr-BE" sz="1200" b="0" i="0" u="none" strike="noStrike" kern="1200" cap="none" spc="0" baseline="0" dirty="0" err="1">
                <a:solidFill>
                  <a:srgbClr val="000000"/>
                </a:solidFill>
                <a:effectLst/>
                <a:uFillTx/>
                <a:latin typeface="Calibri"/>
              </a:rPr>
              <a:t>solidarite</a:t>
            </a:r>
            <a:r>
              <a:rPr lang="fr-BE" sz="1200" b="0" i="0" u="none" strike="noStrike" kern="1200" cap="none" spc="0" baseline="0" dirty="0">
                <a:solidFill>
                  <a:srgbClr val="000000"/>
                </a:solidFill>
                <a:effectLst/>
                <a:uFillTx/>
                <a:latin typeface="Calibri"/>
              </a:rPr>
              <a:t>́, les AIS sont </a:t>
            </a:r>
            <a:r>
              <a:rPr lang="fr-BE" sz="1200" b="0" i="0" u="none" strike="noStrike" kern="1200" cap="none" spc="0" baseline="0" dirty="0" err="1">
                <a:solidFill>
                  <a:srgbClr val="000000"/>
                </a:solidFill>
                <a:effectLst/>
                <a:uFillTx/>
                <a:latin typeface="Calibri"/>
              </a:rPr>
              <a:t>dépositaires</a:t>
            </a:r>
            <a:r>
              <a:rPr lang="fr-BE" sz="1200" b="0" i="0" u="none" strike="noStrike" kern="1200" cap="none" spc="0" baseline="0" dirty="0">
                <a:solidFill>
                  <a:srgbClr val="000000"/>
                </a:solidFill>
                <a:effectLst/>
                <a:uFillTx/>
                <a:latin typeface="Calibri"/>
              </a:rPr>
              <a:t> d’une </a:t>
            </a:r>
            <a:r>
              <a:rPr lang="fr-BE" sz="1200" b="0" i="0" u="none" strike="noStrike" kern="1200" cap="none" spc="0" baseline="0" dirty="0" err="1">
                <a:solidFill>
                  <a:srgbClr val="000000"/>
                </a:solidFill>
                <a:effectLst/>
                <a:uFillTx/>
                <a:latin typeface="Calibri"/>
              </a:rPr>
              <a:t>véritable</a:t>
            </a:r>
            <a:r>
              <a:rPr lang="fr-BE" sz="1200" b="0" i="0" u="none" strike="noStrike" kern="1200" cap="none" spc="0" baseline="0" dirty="0">
                <a:solidFill>
                  <a:srgbClr val="000000"/>
                </a:solidFill>
                <a:effectLst/>
                <a:uFillTx/>
                <a:latin typeface="Calibri"/>
              </a:rPr>
              <a:t> mission de service public consistant à assurer l’</a:t>
            </a:r>
            <a:r>
              <a:rPr lang="fr-BE" sz="1200" b="0" i="0" u="none" strike="noStrike" kern="1200" cap="none" spc="0" baseline="0" dirty="0" err="1">
                <a:solidFill>
                  <a:srgbClr val="000000"/>
                </a:solidFill>
                <a:effectLst/>
                <a:uFillTx/>
                <a:latin typeface="Calibri"/>
              </a:rPr>
              <a:t>accès</a:t>
            </a:r>
            <a:r>
              <a:rPr lang="fr-BE" sz="1200" b="0" i="0" u="none" strike="noStrike" kern="1200" cap="none" spc="0" baseline="0" dirty="0">
                <a:solidFill>
                  <a:srgbClr val="000000"/>
                </a:solidFill>
                <a:effectLst/>
                <a:uFillTx/>
                <a:latin typeface="Calibri"/>
              </a:rPr>
              <a:t> au logement des plus </a:t>
            </a:r>
            <a:r>
              <a:rPr lang="fr-BE" sz="1200" b="0" i="0" u="none" strike="noStrike" kern="1200" cap="none" spc="0" baseline="0" dirty="0" err="1">
                <a:solidFill>
                  <a:srgbClr val="000000"/>
                </a:solidFill>
                <a:effectLst/>
                <a:uFillTx/>
                <a:latin typeface="Calibri"/>
              </a:rPr>
              <a:t>vulnérables</a:t>
            </a:r>
            <a:r>
              <a:rPr lang="fr-BE" sz="1200" b="0" i="0" u="none" strike="noStrike" kern="1200" cap="none" spc="0" baseline="0" dirty="0">
                <a:solidFill>
                  <a:srgbClr val="000000"/>
                </a:solidFill>
                <a:effectLst/>
                <a:uFillTx/>
                <a:latin typeface="Calibri"/>
              </a:rPr>
              <a:t>, avec pour </a:t>
            </a:r>
            <a:r>
              <a:rPr lang="fr-BE" sz="1200" b="0" i="0" u="none" strike="noStrike" kern="1200" cap="none" spc="0" baseline="0" dirty="0" err="1">
                <a:solidFill>
                  <a:srgbClr val="000000"/>
                </a:solidFill>
                <a:effectLst/>
                <a:uFillTx/>
                <a:latin typeface="Calibri"/>
              </a:rPr>
              <a:t>conséquence</a:t>
            </a:r>
            <a:r>
              <a:rPr lang="fr-BE" sz="1200" b="0" i="0" u="none" strike="noStrike" kern="1200" cap="none" spc="0" baseline="0" dirty="0">
                <a:solidFill>
                  <a:srgbClr val="000000"/>
                </a:solidFill>
                <a:effectLst/>
                <a:uFillTx/>
                <a:latin typeface="Calibri"/>
              </a:rPr>
              <a:t> directe la </a:t>
            </a:r>
            <a:r>
              <a:rPr lang="fr-BE" sz="1200" b="0" i="0" u="none" strike="noStrike" kern="1200" cap="none" spc="0" baseline="0" dirty="0" err="1">
                <a:solidFill>
                  <a:srgbClr val="000000"/>
                </a:solidFill>
                <a:effectLst/>
                <a:uFillTx/>
                <a:latin typeface="Calibri"/>
              </a:rPr>
              <a:t>nécessite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impérieuse</a:t>
            </a:r>
            <a:r>
              <a:rPr lang="fr-BE" sz="1200" b="0" i="0" u="none" strike="noStrike" kern="1200" cap="none" spc="0" baseline="0" dirty="0">
                <a:solidFill>
                  <a:srgbClr val="000000"/>
                </a:solidFill>
                <a:effectLst/>
                <a:uFillTx/>
                <a:latin typeface="Calibri"/>
              </a:rPr>
              <a:t> de n’envisager l’expulsion d’un logement qu’en tout dernier recours et de </a:t>
            </a:r>
            <a:r>
              <a:rPr lang="fr-BE" sz="1200" b="0" i="0" u="none" strike="noStrike" kern="1200" cap="none" spc="0" baseline="0" dirty="0" err="1">
                <a:solidFill>
                  <a:srgbClr val="000000"/>
                </a:solidFill>
                <a:effectLst/>
                <a:uFillTx/>
                <a:latin typeface="Calibri"/>
              </a:rPr>
              <a:t>manière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proportionnée</a:t>
            </a:r>
            <a:r>
              <a:rPr lang="fr-BE" sz="1200" b="0" i="0" u="none" strike="noStrike" kern="1200" cap="none" spc="0" baseline="0" dirty="0">
                <a:solidFill>
                  <a:srgbClr val="000000"/>
                </a:solidFill>
                <a:effectLst/>
                <a:uFillTx/>
                <a:latin typeface="Calibri"/>
              </a:rPr>
              <a:t> avec les risques encourus par le locataire. Les AIS sont </a:t>
            </a:r>
            <a:r>
              <a:rPr lang="fr-BE" sz="1200" b="0" i="0" u="none" strike="noStrike" kern="1200" cap="none" spc="0" baseline="0" dirty="0" err="1">
                <a:solidFill>
                  <a:srgbClr val="000000"/>
                </a:solidFill>
                <a:effectLst/>
                <a:uFillTx/>
                <a:latin typeface="Calibri"/>
              </a:rPr>
              <a:t>subventionnées</a:t>
            </a:r>
            <a:r>
              <a:rPr lang="fr-BE" sz="1200" b="0" i="0" u="none" strike="noStrike" kern="1200" cap="none" spc="0" baseline="0" dirty="0">
                <a:solidFill>
                  <a:srgbClr val="000000"/>
                </a:solidFill>
                <a:effectLst/>
                <a:uFillTx/>
                <a:latin typeface="Calibri"/>
              </a:rPr>
              <a:t> pour cette raison. Il s’ensuit qu’une indemnisation </a:t>
            </a:r>
            <a:r>
              <a:rPr lang="fr-BE" sz="1200" b="0" i="0" u="none" strike="noStrike" kern="1200" cap="none" spc="0" baseline="0" dirty="0" err="1">
                <a:solidFill>
                  <a:srgbClr val="000000"/>
                </a:solidFill>
                <a:effectLst/>
                <a:uFillTx/>
                <a:latin typeface="Calibri"/>
              </a:rPr>
              <a:t>régionale</a:t>
            </a:r>
            <a:r>
              <a:rPr lang="fr-BE" sz="1200" b="0" i="0" u="none" strike="noStrike" kern="1200" cap="none" spc="0" baseline="0" dirty="0">
                <a:solidFill>
                  <a:srgbClr val="000000"/>
                </a:solidFill>
                <a:effectLst/>
                <a:uFillTx/>
                <a:latin typeface="Calibri"/>
              </a:rPr>
              <a:t> ne se justifie pas selon le Gouvernement. Le Conseil d’</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n’a </a:t>
            </a:r>
            <a:r>
              <a:rPr lang="fr-BE" sz="1200" b="0" i="0" u="none" strike="noStrike" kern="1200" cap="none" spc="0" baseline="0" dirty="0" err="1">
                <a:solidFill>
                  <a:srgbClr val="000000"/>
                </a:solidFill>
                <a:effectLst/>
                <a:uFillTx/>
                <a:latin typeface="Calibri"/>
              </a:rPr>
              <a:t>émis</a:t>
            </a:r>
            <a:r>
              <a:rPr lang="fr-BE" sz="1200" b="0" i="0" u="none" strike="noStrike" kern="1200" cap="none" spc="0" baseline="0" dirty="0">
                <a:solidFill>
                  <a:srgbClr val="000000"/>
                </a:solidFill>
                <a:effectLst/>
                <a:uFillTx/>
                <a:latin typeface="Calibri"/>
              </a:rPr>
              <a:t> aucune critique à cet </a:t>
            </a:r>
            <a:r>
              <a:rPr lang="fr-BE" sz="1200" b="0" i="0" u="none" strike="noStrike" kern="1200" cap="none" spc="0" baseline="0" dirty="0" err="1">
                <a:solidFill>
                  <a:srgbClr val="000000"/>
                </a:solidFill>
                <a:effectLst/>
                <a:uFillTx/>
                <a:latin typeface="Calibri"/>
              </a:rPr>
              <a:t>égard</a:t>
            </a:r>
            <a:r>
              <a:rPr lang="fr-BE" sz="1200" b="0" i="0" u="none" strike="noStrike" kern="1200" cap="none" spc="0" baseline="0" dirty="0">
                <a:solidFill>
                  <a:srgbClr val="000000"/>
                </a:solidFill>
                <a:effectLst/>
                <a:uFillTx/>
                <a:latin typeface="Calibri"/>
              </a:rPr>
              <a:t>.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22</a:t>
            </a:fld>
            <a:endParaRPr lang="fr-BE"/>
          </a:p>
        </p:txBody>
      </p:sp>
    </p:spTree>
    <p:extLst>
      <p:ext uri="{BB962C8B-B14F-4D97-AF65-F5344CB8AC3E}">
        <p14:creationId xmlns:p14="http://schemas.microsoft.com/office/powerpoint/2010/main" val="103668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233</a:t>
            </a:r>
            <a:r>
              <a:rPr lang="fr-BE" sz="1200" b="0" i="1" u="none" strike="noStrike" kern="1200" cap="none" spc="0" baseline="0" dirty="0">
                <a:solidFill>
                  <a:srgbClr val="000000"/>
                </a:solidFill>
                <a:effectLst/>
                <a:uFillTx/>
                <a:latin typeface="Calibri"/>
              </a:rPr>
              <a:t>duodecies</a:t>
            </a:r>
            <a:r>
              <a:rPr lang="fr-BE" dirty="0">
                <a:effectLst/>
              </a:rPr>
              <a:t> CBL</a:t>
            </a: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L’</a:t>
            </a:r>
            <a:r>
              <a:rPr lang="fr-BE" sz="1200" b="0" i="0" u="none" strike="noStrike" kern="1200" cap="none" spc="0" baseline="0" dirty="0" err="1">
                <a:solidFill>
                  <a:srgbClr val="000000"/>
                </a:solidFill>
                <a:effectLst/>
                <a:uFillTx/>
                <a:latin typeface="Calibri"/>
              </a:rPr>
              <a:t>indemnite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relève</a:t>
            </a:r>
            <a:r>
              <a:rPr lang="fr-BE" sz="1200" b="0" i="0" u="none" strike="noStrike" kern="1200" cap="none" spc="0" baseline="0" dirty="0">
                <a:solidFill>
                  <a:srgbClr val="000000"/>
                </a:solidFill>
                <a:effectLst/>
                <a:uFillTx/>
                <a:latin typeface="Calibri"/>
              </a:rPr>
              <a:t> de l’</a:t>
            </a:r>
            <a:r>
              <a:rPr lang="fr-BE" sz="1200" b="0" i="0" u="none" strike="noStrike" kern="1200" cap="none" spc="0" baseline="0" dirty="0" err="1">
                <a:solidFill>
                  <a:srgbClr val="000000"/>
                </a:solidFill>
                <a:effectLst/>
                <a:uFillTx/>
                <a:latin typeface="Calibri"/>
              </a:rPr>
              <a:t>appréciation</a:t>
            </a:r>
            <a:r>
              <a:rPr lang="fr-BE" sz="1200" b="0" i="0" u="none" strike="noStrike" kern="1200" cap="none" spc="0" baseline="0" dirty="0">
                <a:solidFill>
                  <a:srgbClr val="000000"/>
                </a:solidFill>
                <a:effectLst/>
                <a:uFillTx/>
                <a:latin typeface="Calibri"/>
              </a:rPr>
              <a:t> des juges de paix. Il tombe sous le sens qu’il est exclu d’indemniser des bailleurs </a:t>
            </a:r>
            <a:r>
              <a:rPr lang="fr-BE" sz="1200" b="0" i="0" u="none" strike="noStrike" kern="1200" cap="none" spc="0" baseline="0" dirty="0" err="1">
                <a:solidFill>
                  <a:srgbClr val="000000"/>
                </a:solidFill>
                <a:effectLst/>
                <a:uFillTx/>
                <a:latin typeface="Calibri"/>
              </a:rPr>
              <a:t>défaillants</a:t>
            </a:r>
            <a:r>
              <a:rPr lang="fr-BE" sz="1200" b="0" i="0" u="none" strike="noStrike" kern="1200" cap="none" spc="0" baseline="0" dirty="0">
                <a:solidFill>
                  <a:srgbClr val="000000"/>
                </a:solidFill>
                <a:effectLst/>
                <a:uFillTx/>
                <a:latin typeface="Calibri"/>
              </a:rPr>
              <a:t> ou des marchands de sommeil. Exposé des motifs, p. 8 (A-680/1) « L'</a:t>
            </a:r>
            <a:r>
              <a:rPr lang="fr-BE" sz="1200" b="0" i="0" u="none" strike="noStrike" kern="1200" cap="none" spc="0" baseline="0" dirty="0" err="1">
                <a:solidFill>
                  <a:srgbClr val="000000"/>
                </a:solidFill>
                <a:effectLst/>
                <a:uFillTx/>
                <a:latin typeface="Calibri"/>
              </a:rPr>
              <a:t>indemnite</a:t>
            </a:r>
            <a:r>
              <a:rPr lang="fr-BE" sz="1200" b="0" i="0" u="none" strike="noStrike" kern="1200" cap="none" spc="0" baseline="0" dirty="0">
                <a:solidFill>
                  <a:srgbClr val="000000"/>
                </a:solidFill>
                <a:effectLst/>
                <a:uFillTx/>
                <a:latin typeface="Calibri"/>
              </a:rPr>
              <a:t>́ d'occupation doit donc </a:t>
            </a:r>
            <a:r>
              <a:rPr lang="fr-BE" sz="1200" b="0" i="0" u="none" strike="noStrike" kern="1200" cap="none" spc="0" baseline="0" dirty="0" err="1">
                <a:solidFill>
                  <a:srgbClr val="000000"/>
                </a:solidFill>
                <a:effectLst/>
                <a:uFillTx/>
                <a:latin typeface="Calibri"/>
              </a:rPr>
              <a:t>être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fixée</a:t>
            </a:r>
            <a:r>
              <a:rPr lang="fr-BE" sz="1200" b="0" i="0" u="none" strike="noStrike" kern="1200" cap="none" spc="0" baseline="0" dirty="0">
                <a:solidFill>
                  <a:srgbClr val="000000"/>
                </a:solidFill>
                <a:effectLst/>
                <a:uFillTx/>
                <a:latin typeface="Calibri"/>
              </a:rPr>
              <a:t> par le juge en tenant compte de toutes les circonstances de la cause, notamment la situation </a:t>
            </a:r>
            <a:r>
              <a:rPr lang="fr-BE" sz="1200" b="0" i="0" u="none" strike="noStrike" kern="1200" cap="none" spc="0" baseline="0" dirty="0" err="1">
                <a:solidFill>
                  <a:srgbClr val="000000"/>
                </a:solidFill>
                <a:effectLst/>
                <a:uFillTx/>
                <a:latin typeface="Calibri"/>
              </a:rPr>
              <a:t>financière</a:t>
            </a:r>
            <a:r>
              <a:rPr lang="fr-BE" sz="1200" b="0" i="0" u="none" strike="noStrike" kern="1200" cap="none" spc="0" baseline="0" dirty="0">
                <a:solidFill>
                  <a:srgbClr val="000000"/>
                </a:solidFill>
                <a:effectLst/>
                <a:uFillTx/>
                <a:latin typeface="Calibri"/>
              </a:rPr>
              <a:t> du bailleur, la composition familiale du preneur, l'</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du </a:t>
            </a:r>
            <a:r>
              <a:rPr lang="fr-BE" sz="1200" b="0" i="0" u="none" strike="noStrike" kern="1200" cap="none" spc="0" baseline="0" dirty="0" err="1">
                <a:solidFill>
                  <a:srgbClr val="000000"/>
                </a:solidFill>
                <a:effectLst/>
                <a:uFillTx/>
                <a:latin typeface="Calibri"/>
              </a:rPr>
              <a:t>bâti</a:t>
            </a:r>
            <a:r>
              <a:rPr lang="fr-BE" sz="1200" b="0" i="0" u="none" strike="noStrike" kern="1200" cap="none" spc="0" baseline="0" dirty="0">
                <a:solidFill>
                  <a:srgbClr val="000000"/>
                </a:solidFill>
                <a:effectLst/>
                <a:uFillTx/>
                <a:latin typeface="Calibri"/>
              </a:rPr>
              <a:t> et la grille des loyers. (…) Il appert donc de ce qui </a:t>
            </a:r>
            <a:r>
              <a:rPr lang="fr-BE" sz="1200" b="0" i="0" u="none" strike="noStrike" kern="1200" cap="none" spc="0" baseline="0" dirty="0" err="1">
                <a:solidFill>
                  <a:srgbClr val="000000"/>
                </a:solidFill>
                <a:effectLst/>
                <a:uFillTx/>
                <a:latin typeface="Calibri"/>
              </a:rPr>
              <a:t>précède</a:t>
            </a:r>
            <a:r>
              <a:rPr lang="fr-BE" sz="1200" b="0" i="0" u="none" strike="noStrike" kern="1200" cap="none" spc="0" baseline="0" dirty="0">
                <a:solidFill>
                  <a:srgbClr val="000000"/>
                </a:solidFill>
                <a:effectLst/>
                <a:uFillTx/>
                <a:latin typeface="Calibri"/>
              </a:rPr>
              <a:t> que la fixation d'une </a:t>
            </a:r>
            <a:r>
              <a:rPr lang="fr-BE" sz="1200" b="0" i="0" u="none" strike="noStrike" kern="1200" cap="none" spc="0" baseline="0" dirty="0" err="1">
                <a:solidFill>
                  <a:srgbClr val="000000"/>
                </a:solidFill>
                <a:effectLst/>
                <a:uFillTx/>
                <a:latin typeface="Calibri"/>
              </a:rPr>
              <a:t>indemnite</a:t>
            </a:r>
            <a:r>
              <a:rPr lang="fr-BE" sz="1200" b="0" i="0" u="none" strike="noStrike" kern="1200" cap="none" spc="0" baseline="0" dirty="0">
                <a:solidFill>
                  <a:srgbClr val="000000"/>
                </a:solidFill>
                <a:effectLst/>
                <a:uFillTx/>
                <a:latin typeface="Calibri"/>
              </a:rPr>
              <a:t>́ d'occupation </a:t>
            </a:r>
            <a:r>
              <a:rPr lang="fr-BE" sz="1200" b="0" i="0" u="none" strike="noStrike" kern="1200" cap="none" spc="0" baseline="0" dirty="0" err="1">
                <a:solidFill>
                  <a:srgbClr val="000000"/>
                </a:solidFill>
                <a:effectLst/>
                <a:uFillTx/>
                <a:latin typeface="Calibri"/>
              </a:rPr>
              <a:t>éventuellement</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réduite</a:t>
            </a:r>
            <a:r>
              <a:rPr lang="fr-BE" sz="1200" b="0" i="0" u="none" strike="noStrike" kern="1200" cap="none" spc="0" baseline="0" dirty="0">
                <a:solidFill>
                  <a:srgbClr val="000000"/>
                </a:solidFill>
                <a:effectLst/>
                <a:uFillTx/>
                <a:latin typeface="Calibri"/>
              </a:rPr>
              <a:t> par rapport au montant du loyer fixé entre parties ne </a:t>
            </a:r>
            <a:r>
              <a:rPr lang="fr-BE" sz="1200" b="0" i="0" u="none" strike="noStrike" kern="1200" cap="none" spc="0" baseline="0" dirty="0" err="1">
                <a:solidFill>
                  <a:srgbClr val="000000"/>
                </a:solidFill>
                <a:effectLst/>
                <a:uFillTx/>
                <a:latin typeface="Calibri"/>
              </a:rPr>
              <a:t>résulte</a:t>
            </a:r>
            <a:r>
              <a:rPr lang="fr-BE" sz="1200" b="0" i="0" u="none" strike="noStrike" kern="1200" cap="none" spc="0" baseline="0" dirty="0">
                <a:solidFill>
                  <a:srgbClr val="000000"/>
                </a:solidFill>
                <a:effectLst/>
                <a:uFillTx/>
                <a:latin typeface="Calibri"/>
              </a:rPr>
              <a:t> pas du </a:t>
            </a:r>
            <a:r>
              <a:rPr lang="fr-BE" sz="1200" b="0" i="0" u="none" strike="noStrike" kern="1200" cap="none" spc="0" baseline="0" dirty="0" err="1">
                <a:solidFill>
                  <a:srgbClr val="000000"/>
                </a:solidFill>
                <a:effectLst/>
                <a:uFillTx/>
                <a:latin typeface="Calibri"/>
              </a:rPr>
              <a:t>présent</a:t>
            </a:r>
            <a:r>
              <a:rPr lang="fr-BE" sz="1200" b="0" i="0" u="none" strike="noStrike" kern="1200" cap="none" spc="0" baseline="0" dirty="0">
                <a:solidFill>
                  <a:srgbClr val="000000"/>
                </a:solidFill>
                <a:effectLst/>
                <a:uFillTx/>
                <a:latin typeface="Calibri"/>
              </a:rPr>
              <a:t> projet d'ordonnance mais bien de la </a:t>
            </a:r>
            <a:r>
              <a:rPr lang="fr-BE" sz="1200" b="0" i="0" u="none" strike="noStrike" kern="1200" cap="none" spc="0" baseline="0" dirty="0" err="1">
                <a:solidFill>
                  <a:srgbClr val="000000"/>
                </a:solidFill>
                <a:effectLst/>
                <a:uFillTx/>
                <a:latin typeface="Calibri"/>
              </a:rPr>
              <a:t>législation</a:t>
            </a:r>
            <a:r>
              <a:rPr lang="fr-BE" sz="1200" b="0" i="0" u="none" strike="noStrike" kern="1200" cap="none" spc="0" baseline="0" dirty="0">
                <a:solidFill>
                  <a:srgbClr val="000000"/>
                </a:solidFill>
                <a:effectLst/>
                <a:uFillTx/>
                <a:latin typeface="Calibri"/>
              </a:rPr>
              <a:t> en vigueur ou de la pratique jurisprudentielle et trouve sa jus- </a:t>
            </a:r>
            <a:r>
              <a:rPr lang="fr-BE" sz="1200" b="0" i="0" u="none" strike="noStrike" kern="1200" cap="none" spc="0" baseline="0" dirty="0" err="1">
                <a:solidFill>
                  <a:srgbClr val="000000"/>
                </a:solidFill>
                <a:effectLst/>
                <a:uFillTx/>
                <a:latin typeface="Calibri"/>
              </a:rPr>
              <a:t>tification</a:t>
            </a:r>
            <a:r>
              <a:rPr lang="fr-BE" sz="1200" b="0" i="0" u="none" strike="noStrike" kern="1200" cap="none" spc="0" baseline="0" dirty="0">
                <a:solidFill>
                  <a:srgbClr val="000000"/>
                </a:solidFill>
                <a:effectLst/>
                <a:uFillTx/>
                <a:latin typeface="Calibri"/>
              </a:rPr>
              <a:t> dans les manquements </a:t>
            </a:r>
            <a:r>
              <a:rPr lang="fr-BE" sz="1200" b="0" i="0" u="none" strike="noStrike" kern="1200" cap="none" spc="0" baseline="0" dirty="0" err="1">
                <a:solidFill>
                  <a:srgbClr val="000000"/>
                </a:solidFill>
                <a:effectLst/>
                <a:uFillTx/>
                <a:latin typeface="Calibri"/>
              </a:rPr>
              <a:t>éventuels</a:t>
            </a:r>
            <a:r>
              <a:rPr lang="fr-BE" sz="1200" b="0" i="0" u="none" strike="noStrike" kern="1200" cap="none" spc="0" baseline="0" dirty="0">
                <a:solidFill>
                  <a:srgbClr val="000000"/>
                </a:solidFill>
                <a:effectLst/>
                <a:uFillTx/>
                <a:latin typeface="Calibri"/>
              </a:rPr>
              <a:t> du bailleur qui peuvent </a:t>
            </a:r>
            <a:r>
              <a:rPr lang="fr-BE" sz="1200" b="0" i="0" u="none" strike="noStrike" kern="1200" cap="none" spc="0" baseline="0" dirty="0" err="1">
                <a:solidFill>
                  <a:srgbClr val="000000"/>
                </a:solidFill>
                <a:effectLst/>
                <a:uFillTx/>
                <a:latin typeface="Calibri"/>
              </a:rPr>
              <a:t>être</a:t>
            </a:r>
            <a:r>
              <a:rPr lang="fr-BE" sz="1200" b="0" i="0" u="none" strike="noStrike" kern="1200" cap="none" spc="0" baseline="0" dirty="0">
                <a:solidFill>
                  <a:srgbClr val="000000"/>
                </a:solidFill>
                <a:effectLst/>
                <a:uFillTx/>
                <a:latin typeface="Calibri"/>
              </a:rPr>
              <a:t> de diverses natures : non-respect de l'</a:t>
            </a:r>
            <a:r>
              <a:rPr lang="fr-BE" sz="1200" b="0" i="0" u="none" strike="noStrike" kern="1200" cap="none" spc="0" baseline="0" dirty="0" err="1">
                <a:solidFill>
                  <a:srgbClr val="000000"/>
                </a:solidFill>
                <a:effectLst/>
                <a:uFillTx/>
                <a:latin typeface="Calibri"/>
              </a:rPr>
              <a:t>obliga</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tion</a:t>
            </a:r>
            <a:r>
              <a:rPr lang="fr-BE" sz="1200" b="0" i="0" u="none" strike="noStrike" kern="1200" cap="none" spc="0" baseline="0" dirty="0">
                <a:solidFill>
                  <a:srgbClr val="000000"/>
                </a:solidFill>
                <a:effectLst/>
                <a:uFillTx/>
                <a:latin typeface="Calibri"/>
              </a:rPr>
              <a:t> de proposer un loyer non-abusif (articles 3 et 224 et suivants du Code)(3) ou le non-respect de l'obligation de proposer un logement conforme aux normes de </a:t>
            </a:r>
            <a:r>
              <a:rPr lang="fr-BE" sz="1200" b="0" i="0" u="none" strike="noStrike" kern="1200" cap="none" spc="0" baseline="0" dirty="0" err="1">
                <a:solidFill>
                  <a:srgbClr val="000000"/>
                </a:solidFill>
                <a:effectLst/>
                <a:uFillTx/>
                <a:latin typeface="Calibri"/>
              </a:rPr>
              <a:t>salubrite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sécurite</a:t>
            </a:r>
            <a:r>
              <a:rPr lang="fr-BE" sz="1200" b="0" i="0" u="none" strike="noStrike" kern="1200" cap="none" spc="0" baseline="0" dirty="0">
                <a:solidFill>
                  <a:srgbClr val="000000"/>
                </a:solidFill>
                <a:effectLst/>
                <a:uFillTx/>
                <a:latin typeface="Calibri"/>
              </a:rPr>
              <a:t>́ et d'</a:t>
            </a:r>
            <a:r>
              <a:rPr lang="fr-BE" sz="1200" b="0" i="0" u="none" strike="noStrike" kern="1200" cap="none" spc="0" baseline="0" dirty="0" err="1">
                <a:solidFill>
                  <a:srgbClr val="000000"/>
                </a:solidFill>
                <a:effectLst/>
                <a:uFillTx/>
                <a:latin typeface="Calibri"/>
              </a:rPr>
              <a:t>équipement</a:t>
            </a:r>
            <a:r>
              <a:rPr lang="fr-BE" sz="1200" b="0" i="0" u="none" strike="noStrike" kern="1200" cap="none" spc="0" baseline="0" dirty="0">
                <a:solidFill>
                  <a:srgbClr val="000000"/>
                </a:solidFill>
                <a:effectLst/>
                <a:uFillTx/>
                <a:latin typeface="Calibri"/>
              </a:rPr>
              <a:t> (article 219 du Code) ».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Concernant les raisons pour lesquelles les SISP &amp; AIS sont exclues de la garantie de paiement de l’</a:t>
            </a:r>
            <a:r>
              <a:rPr lang="fr-BE" sz="1200" b="0" i="0" u="none" strike="noStrike" kern="1200" cap="none" spc="0" baseline="0" dirty="0" err="1">
                <a:solidFill>
                  <a:srgbClr val="000000"/>
                </a:solidFill>
                <a:effectLst/>
                <a:uFillTx/>
                <a:latin typeface="Calibri"/>
              </a:rPr>
              <a:t>indemnite</a:t>
            </a:r>
            <a:r>
              <a:rPr lang="fr-BE" sz="1200" b="0" i="0" u="none" strike="noStrike" kern="1200" cap="none" spc="0" baseline="0" dirty="0">
                <a:solidFill>
                  <a:srgbClr val="000000"/>
                </a:solidFill>
                <a:effectLst/>
                <a:uFillTx/>
                <a:latin typeface="Calibri"/>
              </a:rPr>
              <a:t>́ d’occupation due pendant la </a:t>
            </a:r>
            <a:r>
              <a:rPr lang="fr-BE" sz="1200" b="0" i="0" u="none" strike="noStrike" kern="1200" cap="none" spc="0" baseline="0" dirty="0" err="1">
                <a:solidFill>
                  <a:srgbClr val="000000"/>
                </a:solidFill>
                <a:effectLst/>
                <a:uFillTx/>
                <a:latin typeface="Calibri"/>
              </a:rPr>
              <a:t>trêve</a:t>
            </a:r>
            <a:r>
              <a:rPr lang="fr-BE" sz="1200" b="0" i="0" u="none" strike="noStrike" kern="1200" cap="none" spc="0" baseline="0" dirty="0">
                <a:solidFill>
                  <a:srgbClr val="000000"/>
                </a:solidFill>
                <a:effectLst/>
                <a:uFillTx/>
                <a:latin typeface="Calibri"/>
              </a:rPr>
              <a:t> hivernale par le fonds de </a:t>
            </a:r>
            <a:r>
              <a:rPr lang="fr-BE" sz="1200" b="0" i="0" u="none" strike="noStrike" kern="1200" cap="none" spc="0" baseline="0" dirty="0" err="1">
                <a:solidFill>
                  <a:srgbClr val="000000"/>
                </a:solidFill>
                <a:effectLst/>
                <a:uFillTx/>
                <a:latin typeface="Calibri"/>
              </a:rPr>
              <a:t>solidarite</a:t>
            </a:r>
            <a:r>
              <a:rPr lang="fr-BE" sz="1200" b="0" i="0" u="none" strike="noStrike" kern="1200" cap="none" spc="0" baseline="0" dirty="0">
                <a:solidFill>
                  <a:srgbClr val="000000"/>
                </a:solidFill>
                <a:effectLst/>
                <a:uFillTx/>
                <a:latin typeface="Calibri"/>
              </a:rPr>
              <a:t>́, les AIS sont </a:t>
            </a:r>
            <a:r>
              <a:rPr lang="fr-BE" sz="1200" b="0" i="0" u="none" strike="noStrike" kern="1200" cap="none" spc="0" baseline="0" dirty="0" err="1">
                <a:solidFill>
                  <a:srgbClr val="000000"/>
                </a:solidFill>
                <a:effectLst/>
                <a:uFillTx/>
                <a:latin typeface="Calibri"/>
              </a:rPr>
              <a:t>dépositaires</a:t>
            </a:r>
            <a:r>
              <a:rPr lang="fr-BE" sz="1200" b="0" i="0" u="none" strike="noStrike" kern="1200" cap="none" spc="0" baseline="0" dirty="0">
                <a:solidFill>
                  <a:srgbClr val="000000"/>
                </a:solidFill>
                <a:effectLst/>
                <a:uFillTx/>
                <a:latin typeface="Calibri"/>
              </a:rPr>
              <a:t> d’une </a:t>
            </a:r>
            <a:r>
              <a:rPr lang="fr-BE" sz="1200" b="0" i="0" u="none" strike="noStrike" kern="1200" cap="none" spc="0" baseline="0" dirty="0" err="1">
                <a:solidFill>
                  <a:srgbClr val="000000"/>
                </a:solidFill>
                <a:effectLst/>
                <a:uFillTx/>
                <a:latin typeface="Calibri"/>
              </a:rPr>
              <a:t>véritable</a:t>
            </a:r>
            <a:r>
              <a:rPr lang="fr-BE" sz="1200" b="0" i="0" u="none" strike="noStrike" kern="1200" cap="none" spc="0" baseline="0" dirty="0">
                <a:solidFill>
                  <a:srgbClr val="000000"/>
                </a:solidFill>
                <a:effectLst/>
                <a:uFillTx/>
                <a:latin typeface="Calibri"/>
              </a:rPr>
              <a:t> mission de service public consistant à assurer l’</a:t>
            </a:r>
            <a:r>
              <a:rPr lang="fr-BE" sz="1200" b="0" i="0" u="none" strike="noStrike" kern="1200" cap="none" spc="0" baseline="0" dirty="0" err="1">
                <a:solidFill>
                  <a:srgbClr val="000000"/>
                </a:solidFill>
                <a:effectLst/>
                <a:uFillTx/>
                <a:latin typeface="Calibri"/>
              </a:rPr>
              <a:t>accès</a:t>
            </a:r>
            <a:r>
              <a:rPr lang="fr-BE" sz="1200" b="0" i="0" u="none" strike="noStrike" kern="1200" cap="none" spc="0" baseline="0" dirty="0">
                <a:solidFill>
                  <a:srgbClr val="000000"/>
                </a:solidFill>
                <a:effectLst/>
                <a:uFillTx/>
                <a:latin typeface="Calibri"/>
              </a:rPr>
              <a:t> au logement des plus </a:t>
            </a:r>
            <a:r>
              <a:rPr lang="fr-BE" sz="1200" b="0" i="0" u="none" strike="noStrike" kern="1200" cap="none" spc="0" baseline="0" dirty="0" err="1">
                <a:solidFill>
                  <a:srgbClr val="000000"/>
                </a:solidFill>
                <a:effectLst/>
                <a:uFillTx/>
                <a:latin typeface="Calibri"/>
              </a:rPr>
              <a:t>vulnérables</a:t>
            </a:r>
            <a:r>
              <a:rPr lang="fr-BE" sz="1200" b="0" i="0" u="none" strike="noStrike" kern="1200" cap="none" spc="0" baseline="0" dirty="0">
                <a:solidFill>
                  <a:srgbClr val="000000"/>
                </a:solidFill>
                <a:effectLst/>
                <a:uFillTx/>
                <a:latin typeface="Calibri"/>
              </a:rPr>
              <a:t>, avec pour </a:t>
            </a:r>
            <a:r>
              <a:rPr lang="fr-BE" sz="1200" b="0" i="0" u="none" strike="noStrike" kern="1200" cap="none" spc="0" baseline="0" dirty="0" err="1">
                <a:solidFill>
                  <a:srgbClr val="000000"/>
                </a:solidFill>
                <a:effectLst/>
                <a:uFillTx/>
                <a:latin typeface="Calibri"/>
              </a:rPr>
              <a:t>conséquence</a:t>
            </a:r>
            <a:r>
              <a:rPr lang="fr-BE" sz="1200" b="0" i="0" u="none" strike="noStrike" kern="1200" cap="none" spc="0" baseline="0" dirty="0">
                <a:solidFill>
                  <a:srgbClr val="000000"/>
                </a:solidFill>
                <a:effectLst/>
                <a:uFillTx/>
                <a:latin typeface="Calibri"/>
              </a:rPr>
              <a:t> directe la </a:t>
            </a:r>
            <a:r>
              <a:rPr lang="fr-BE" sz="1200" b="0" i="0" u="none" strike="noStrike" kern="1200" cap="none" spc="0" baseline="0" dirty="0" err="1">
                <a:solidFill>
                  <a:srgbClr val="000000"/>
                </a:solidFill>
                <a:effectLst/>
                <a:uFillTx/>
                <a:latin typeface="Calibri"/>
              </a:rPr>
              <a:t>nécessite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impérieuse</a:t>
            </a:r>
            <a:r>
              <a:rPr lang="fr-BE" sz="1200" b="0" i="0" u="none" strike="noStrike" kern="1200" cap="none" spc="0" baseline="0" dirty="0">
                <a:solidFill>
                  <a:srgbClr val="000000"/>
                </a:solidFill>
                <a:effectLst/>
                <a:uFillTx/>
                <a:latin typeface="Calibri"/>
              </a:rPr>
              <a:t> de n’envisager l’expulsion d’un logement qu’en tout dernier recours et de </a:t>
            </a:r>
            <a:r>
              <a:rPr lang="fr-BE" sz="1200" b="0" i="0" u="none" strike="noStrike" kern="1200" cap="none" spc="0" baseline="0" dirty="0" err="1">
                <a:solidFill>
                  <a:srgbClr val="000000"/>
                </a:solidFill>
                <a:effectLst/>
                <a:uFillTx/>
                <a:latin typeface="Calibri"/>
              </a:rPr>
              <a:t>manière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proportionnée</a:t>
            </a:r>
            <a:r>
              <a:rPr lang="fr-BE" sz="1200" b="0" i="0" u="none" strike="noStrike" kern="1200" cap="none" spc="0" baseline="0" dirty="0">
                <a:solidFill>
                  <a:srgbClr val="000000"/>
                </a:solidFill>
                <a:effectLst/>
                <a:uFillTx/>
                <a:latin typeface="Calibri"/>
              </a:rPr>
              <a:t> avec les risques encourus par le locataire. Les AIS sont </a:t>
            </a:r>
            <a:r>
              <a:rPr lang="fr-BE" sz="1200" b="0" i="0" u="none" strike="noStrike" kern="1200" cap="none" spc="0" baseline="0" dirty="0" err="1">
                <a:solidFill>
                  <a:srgbClr val="000000"/>
                </a:solidFill>
                <a:effectLst/>
                <a:uFillTx/>
                <a:latin typeface="Calibri"/>
              </a:rPr>
              <a:t>subventionnées</a:t>
            </a:r>
            <a:r>
              <a:rPr lang="fr-BE" sz="1200" b="0" i="0" u="none" strike="noStrike" kern="1200" cap="none" spc="0" baseline="0" dirty="0">
                <a:solidFill>
                  <a:srgbClr val="000000"/>
                </a:solidFill>
                <a:effectLst/>
                <a:uFillTx/>
                <a:latin typeface="Calibri"/>
              </a:rPr>
              <a:t> pour cette raison. Il s’ensuit qu’une indemnisation </a:t>
            </a:r>
            <a:r>
              <a:rPr lang="fr-BE" sz="1200" b="0" i="0" u="none" strike="noStrike" kern="1200" cap="none" spc="0" baseline="0" dirty="0" err="1">
                <a:solidFill>
                  <a:srgbClr val="000000"/>
                </a:solidFill>
                <a:effectLst/>
                <a:uFillTx/>
                <a:latin typeface="Calibri"/>
              </a:rPr>
              <a:t>régionale</a:t>
            </a:r>
            <a:r>
              <a:rPr lang="fr-BE" sz="1200" b="0" i="0" u="none" strike="noStrike" kern="1200" cap="none" spc="0" baseline="0" dirty="0">
                <a:solidFill>
                  <a:srgbClr val="000000"/>
                </a:solidFill>
                <a:effectLst/>
                <a:uFillTx/>
                <a:latin typeface="Calibri"/>
              </a:rPr>
              <a:t> ne se justifie pas selon le Gouvernement. Le Conseil d’</a:t>
            </a:r>
            <a:r>
              <a:rPr lang="fr-BE" sz="1200" b="0" i="0" u="none" strike="noStrike" kern="1200" cap="none" spc="0" baseline="0" dirty="0" err="1">
                <a:solidFill>
                  <a:srgbClr val="000000"/>
                </a:solidFill>
                <a:effectLst/>
                <a:uFillTx/>
                <a:latin typeface="Calibri"/>
              </a:rPr>
              <a:t>État</a:t>
            </a:r>
            <a:r>
              <a:rPr lang="fr-BE" sz="1200" b="0" i="0" u="none" strike="noStrike" kern="1200" cap="none" spc="0" baseline="0" dirty="0">
                <a:solidFill>
                  <a:srgbClr val="000000"/>
                </a:solidFill>
                <a:effectLst/>
                <a:uFillTx/>
                <a:latin typeface="Calibri"/>
              </a:rPr>
              <a:t> n’a </a:t>
            </a:r>
            <a:r>
              <a:rPr lang="fr-BE" sz="1200" b="0" i="0" u="none" strike="noStrike" kern="1200" cap="none" spc="0" baseline="0" dirty="0" err="1">
                <a:solidFill>
                  <a:srgbClr val="000000"/>
                </a:solidFill>
                <a:effectLst/>
                <a:uFillTx/>
                <a:latin typeface="Calibri"/>
              </a:rPr>
              <a:t>émis</a:t>
            </a:r>
            <a:r>
              <a:rPr lang="fr-BE" sz="1200" b="0" i="0" u="none" strike="noStrike" kern="1200" cap="none" spc="0" baseline="0" dirty="0">
                <a:solidFill>
                  <a:srgbClr val="000000"/>
                </a:solidFill>
                <a:effectLst/>
                <a:uFillTx/>
                <a:latin typeface="Calibri"/>
              </a:rPr>
              <a:t> aucune critique à cet </a:t>
            </a:r>
            <a:r>
              <a:rPr lang="fr-BE" sz="1200" b="0" i="0" u="none" strike="noStrike" kern="1200" cap="none" spc="0" baseline="0" dirty="0" err="1">
                <a:solidFill>
                  <a:srgbClr val="000000"/>
                </a:solidFill>
                <a:effectLst/>
                <a:uFillTx/>
                <a:latin typeface="Calibri"/>
              </a:rPr>
              <a:t>égard</a:t>
            </a:r>
            <a:r>
              <a:rPr lang="fr-BE" sz="1200" b="0" i="0" u="none" strike="noStrike" kern="1200" cap="none" spc="0" baseline="0" dirty="0">
                <a:solidFill>
                  <a:srgbClr val="000000"/>
                </a:solidFill>
                <a:effectLst/>
                <a:uFillTx/>
                <a:latin typeface="Calibri"/>
              </a:rPr>
              <a:t>.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23</a:t>
            </a:fld>
            <a:endParaRPr lang="fr-BE"/>
          </a:p>
        </p:txBody>
      </p:sp>
    </p:spTree>
    <p:extLst>
      <p:ext uri="{BB962C8B-B14F-4D97-AF65-F5344CB8AC3E}">
        <p14:creationId xmlns:p14="http://schemas.microsoft.com/office/powerpoint/2010/main" val="3542024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cap="none" spc="0" baseline="0" dirty="0">
                <a:solidFill>
                  <a:srgbClr val="000000"/>
                </a:solidFill>
                <a:effectLst/>
                <a:uFillTx/>
                <a:latin typeface="Calibri"/>
              </a:rPr>
              <a:t>Enfin, toutes les sommes </a:t>
            </a:r>
            <a:r>
              <a:rPr lang="fr-BE" sz="1200" b="0" i="0" u="none" strike="noStrike" kern="1200" cap="none" spc="0" baseline="0" dirty="0" err="1">
                <a:solidFill>
                  <a:srgbClr val="000000"/>
                </a:solidFill>
                <a:effectLst/>
                <a:uFillTx/>
                <a:latin typeface="Calibri"/>
              </a:rPr>
              <a:t>versées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auprès</a:t>
            </a:r>
            <a:r>
              <a:rPr lang="fr-BE" sz="1200" b="0" i="0" u="none" strike="noStrike" kern="1200" cap="none" spc="0" baseline="0" dirty="0">
                <a:solidFill>
                  <a:srgbClr val="000000"/>
                </a:solidFill>
                <a:effectLst/>
                <a:uFillTx/>
                <a:latin typeface="Calibri"/>
              </a:rPr>
              <a:t> du bailleur </a:t>
            </a:r>
            <a:r>
              <a:rPr lang="fr-BE" sz="1200" b="0" i="0" u="none" strike="noStrike" kern="1200" cap="none" spc="0" baseline="0" dirty="0" err="1">
                <a:solidFill>
                  <a:srgbClr val="000000"/>
                </a:solidFill>
                <a:effectLst/>
                <a:uFillTx/>
                <a:latin typeface="Calibri"/>
              </a:rPr>
              <a:t>désintéresse</a:t>
            </a:r>
            <a:r>
              <a:rPr lang="fr-BE" sz="1200" b="0" i="0" u="none" strike="noStrike" kern="1200" cap="none" spc="0" baseline="0" dirty="0">
                <a:solidFill>
                  <a:srgbClr val="000000"/>
                </a:solidFill>
                <a:effectLst/>
                <a:uFillTx/>
                <a:latin typeface="Calibri"/>
              </a:rPr>
              <a:t>́ par le locataire doivent </a:t>
            </a:r>
            <a:r>
              <a:rPr lang="fr-BE" sz="1200" b="0" i="0" u="none" strike="noStrike" kern="1200" cap="none" spc="0" baseline="0" dirty="0" err="1">
                <a:solidFill>
                  <a:srgbClr val="000000"/>
                </a:solidFill>
                <a:effectLst/>
                <a:uFillTx/>
                <a:latin typeface="Calibri"/>
              </a:rPr>
              <a:t>être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restituées</a:t>
            </a:r>
            <a:r>
              <a:rPr lang="fr-BE" sz="1200" b="0" i="0" u="none" strike="noStrike" kern="1200" cap="none" spc="0" baseline="0" dirty="0">
                <a:solidFill>
                  <a:srgbClr val="000000"/>
                </a:solidFill>
                <a:effectLst/>
                <a:uFillTx/>
                <a:latin typeface="Calibri"/>
              </a:rPr>
              <a:t> au fonds. L’administration interrogera le locataire à cet </a:t>
            </a:r>
            <a:r>
              <a:rPr lang="fr-BE" sz="1200" b="0" i="0" u="none" strike="noStrike" kern="1200" cap="none" spc="0" baseline="0" dirty="0" err="1">
                <a:solidFill>
                  <a:srgbClr val="000000"/>
                </a:solidFill>
                <a:effectLst/>
                <a:uFillTx/>
                <a:latin typeface="Calibri"/>
              </a:rPr>
              <a:t>égard</a:t>
            </a:r>
            <a:r>
              <a:rPr lang="fr-BE" sz="1200" b="0" i="0" u="none" strike="noStrike" kern="1200" cap="none" spc="0" baseline="0" dirty="0">
                <a:solidFill>
                  <a:srgbClr val="000000"/>
                </a:solidFill>
                <a:effectLst/>
                <a:uFillTx/>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24</a:t>
            </a:fld>
            <a:endParaRPr lang="fr-BE"/>
          </a:p>
        </p:txBody>
      </p:sp>
    </p:spTree>
    <p:extLst>
      <p:ext uri="{BB962C8B-B14F-4D97-AF65-F5344CB8AC3E}">
        <p14:creationId xmlns:p14="http://schemas.microsoft.com/office/powerpoint/2010/main" val="2220310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26</a:t>
            </a:fld>
            <a:endParaRPr lang="fr-BE"/>
          </a:p>
        </p:txBody>
      </p:sp>
    </p:spTree>
    <p:extLst>
      <p:ext uri="{BB962C8B-B14F-4D97-AF65-F5344CB8AC3E}">
        <p14:creationId xmlns:p14="http://schemas.microsoft.com/office/powerpoint/2010/main" val="2031505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27</a:t>
            </a:fld>
            <a:endParaRPr lang="fr-BE"/>
          </a:p>
        </p:txBody>
      </p:sp>
    </p:spTree>
    <p:extLst>
      <p:ext uri="{BB962C8B-B14F-4D97-AF65-F5344CB8AC3E}">
        <p14:creationId xmlns:p14="http://schemas.microsoft.com/office/powerpoint/2010/main" val="380747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28</a:t>
            </a:fld>
            <a:endParaRPr lang="fr-BE"/>
          </a:p>
        </p:txBody>
      </p:sp>
    </p:spTree>
    <p:extLst>
      <p:ext uri="{BB962C8B-B14F-4D97-AF65-F5344CB8AC3E}">
        <p14:creationId xmlns:p14="http://schemas.microsoft.com/office/powerpoint/2010/main" val="1825677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 Le juge de paix, qui condamne le locataire à l’expulsion pour un arriéré, ne se pose jamais la question du caractère potentiellement abusif du loyer. Il participe à la reproduction d’un rapport de force nettement défavorable aux locataires </a:t>
            </a:r>
            <a:endParaRPr lang="fr-FR" dirty="0"/>
          </a:p>
        </p:txBody>
      </p:sp>
      <p:sp>
        <p:nvSpPr>
          <p:cNvPr id="4" name="Espace réservé du numéro de diapositive 3"/>
          <p:cNvSpPr>
            <a:spLocks noGrp="1"/>
          </p:cNvSpPr>
          <p:nvPr>
            <p:ph type="sldNum" sz="quarter" idx="5"/>
          </p:nvPr>
        </p:nvSpPr>
        <p:spPr/>
        <p:txBody>
          <a:bodyPr/>
          <a:lstStyle/>
          <a:p>
            <a:pPr lvl="0"/>
            <a:fld id="{6C875333-F26C-1341-A8AF-80717A657268}" type="slidenum">
              <a:rPr lang="fr-BE" smtClean="0"/>
              <a:t>29</a:t>
            </a:fld>
            <a:endParaRPr lang="fr-BE"/>
          </a:p>
        </p:txBody>
      </p:sp>
    </p:spTree>
    <p:extLst>
      <p:ext uri="{BB962C8B-B14F-4D97-AF65-F5344CB8AC3E}">
        <p14:creationId xmlns:p14="http://schemas.microsoft.com/office/powerpoint/2010/main" val="337355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pPr lvl="0"/>
            <a:r>
              <a:rPr lang="fr-FR">
                <a:latin typeface="Tahoma" pitchFamily="34"/>
                <a:ea typeface="Tahoma" pitchFamily="34"/>
                <a:cs typeface="Tahoma" pitchFamily="34"/>
              </a:rPr>
              <a:t>Utilisez les points généraux pour donner des informations qui ne sont pas connues de tous ou dont le public a besoin pour comprendre le contexte de l’argumentaire.</a:t>
            </a:r>
          </a:p>
          <a:p>
            <a:pPr lvl="0"/>
            <a:r>
              <a:rPr lang="fr-FR">
                <a:latin typeface="Tahoma" pitchFamily="34"/>
                <a:ea typeface="Tahoma" pitchFamily="34"/>
                <a:cs typeface="Tahoma" pitchFamily="34"/>
              </a:rPr>
              <a:t>- Ne vous contentez pas de lire les points principaux sur la diapositive. Développez plutôt ces points pendant le discours.</a:t>
            </a:r>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pPr lvl="0"/>
            <a:r>
              <a:rPr lang="fr-FR">
                <a:latin typeface="Tahoma" pitchFamily="34"/>
                <a:ea typeface="Tahoma" pitchFamily="34"/>
                <a:cs typeface="Tahoma" pitchFamily="34"/>
              </a:rPr>
              <a:t>Utilisez les points généraux pour donner des informations qui ne sont pas connues de tous ou dont le public a besoin pour comprendre le contexte de l’argumentaire.</a:t>
            </a:r>
          </a:p>
          <a:p>
            <a:pPr lvl="0"/>
            <a:r>
              <a:rPr lang="fr-FR">
                <a:latin typeface="Tahoma" pitchFamily="34"/>
                <a:ea typeface="Tahoma" pitchFamily="34"/>
                <a:cs typeface="Tahoma" pitchFamily="34"/>
              </a:rPr>
              <a:t>- Ne vous contentez pas de lire les points principaux sur la diapositive. Développez plutôt ces points pendant le discours.</a:t>
            </a:r>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4</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5567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pPr lvl="0"/>
            <a:r>
              <a:rPr lang="fr-FR">
                <a:latin typeface="Tahoma" pitchFamily="34"/>
                <a:ea typeface="Tahoma" pitchFamily="34"/>
                <a:cs typeface="Tahoma" pitchFamily="34"/>
              </a:rPr>
              <a:t>Utilisez les points généraux pour donner des informations qui ne sont pas connues de tous ou dont le public a besoin pour comprendre le contexte de l’argumentaire.</a:t>
            </a:r>
          </a:p>
          <a:p>
            <a:pPr lvl="0"/>
            <a:r>
              <a:rPr lang="fr-FR">
                <a:latin typeface="Tahoma" pitchFamily="34"/>
                <a:ea typeface="Tahoma" pitchFamily="34"/>
                <a:cs typeface="Tahoma" pitchFamily="34"/>
              </a:rPr>
              <a:t>- Ne vous contentez pas de lire les points principaux sur la diapositive. Développez plutôt ces points pendant le discours.</a:t>
            </a:r>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5</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11674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r>
              <a:rPr lang="fr-BE" sz="1200" b="0" i="0" u="none" strike="noStrike" kern="1200" cap="none" spc="0" baseline="0" dirty="0">
                <a:solidFill>
                  <a:srgbClr val="000000"/>
                </a:solidFill>
                <a:effectLst/>
                <a:uFillTx/>
                <a:latin typeface="Calibri"/>
              </a:rPr>
              <a:t>Les termes et </a:t>
            </a:r>
            <a:r>
              <a:rPr lang="fr-BE" sz="1200" b="0" i="0" u="none" strike="noStrike" kern="1200" cap="none" spc="0" baseline="0" dirty="0" err="1">
                <a:solidFill>
                  <a:srgbClr val="000000"/>
                </a:solidFill>
                <a:effectLst/>
                <a:uFillTx/>
                <a:latin typeface="Calibri"/>
              </a:rPr>
              <a:t>délais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complémentaires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médians</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octroyés</a:t>
            </a:r>
            <a:r>
              <a:rPr lang="fr-BE" sz="1200" b="0" i="0" u="none" strike="noStrike" kern="1200" cap="none" spc="0" baseline="0" dirty="0">
                <a:solidFill>
                  <a:srgbClr val="000000"/>
                </a:solidFill>
                <a:effectLst/>
                <a:uFillTx/>
                <a:latin typeface="Calibri"/>
              </a:rPr>
              <a:t> par les juges de paix de l'arrondissement judiciaire de Bruxelles en 2018 </a:t>
            </a:r>
            <a:r>
              <a:rPr lang="fr-BE" sz="1200" b="0" i="0" u="none" strike="noStrike" kern="1200" cap="none" spc="0" baseline="0" dirty="0" err="1">
                <a:solidFill>
                  <a:srgbClr val="000000"/>
                </a:solidFill>
                <a:effectLst/>
                <a:uFillTx/>
                <a:latin typeface="Calibri"/>
              </a:rPr>
              <a:t>étaient</a:t>
            </a:r>
            <a:r>
              <a:rPr lang="fr-BE" sz="1200" b="0" i="0" u="none" strike="noStrike" kern="1200" cap="none" spc="0" baseline="0" dirty="0">
                <a:solidFill>
                  <a:srgbClr val="000000"/>
                </a:solidFill>
                <a:effectLst/>
                <a:uFillTx/>
                <a:latin typeface="Calibri"/>
              </a:rPr>
              <a:t> de 40 jours et </a:t>
            </a:r>
            <a:r>
              <a:rPr lang="fr-BE" sz="1200" b="0" i="0" u="none" strike="noStrike" kern="1200" cap="none" spc="0" baseline="0" dirty="0" err="1">
                <a:solidFill>
                  <a:srgbClr val="000000"/>
                </a:solidFill>
                <a:effectLst/>
                <a:uFillTx/>
                <a:latin typeface="Calibri"/>
              </a:rPr>
              <a:t>représentent</a:t>
            </a:r>
            <a:r>
              <a:rPr lang="fr-BE" sz="1200" b="0" i="0" u="none" strike="noStrike" kern="1200" cap="none" spc="0" baseline="0" dirty="0">
                <a:solidFill>
                  <a:srgbClr val="000000"/>
                </a:solidFill>
                <a:effectLst/>
                <a:uFillTx/>
                <a:latin typeface="Calibri"/>
              </a:rPr>
              <a:t> seulement 16 % des jugements d'expulsion(</a:t>
            </a:r>
            <a:r>
              <a:rPr lang="fr-BE" sz="1200" b="0" i="0" u="none" strike="noStrike" kern="1200" cap="none" spc="0" baseline="0" dirty="0" err="1">
                <a:solidFill>
                  <a:srgbClr val="000000"/>
                </a:solidFill>
                <a:effectLst/>
                <a:uFillTx/>
                <a:latin typeface="Calibri"/>
              </a:rPr>
              <a:t>cfr</a:t>
            </a:r>
            <a:r>
              <a:rPr lang="fr-BE" sz="1200" b="0" i="0" u="none" strike="noStrike" kern="1200" cap="none" spc="0" baseline="0" dirty="0">
                <a:solidFill>
                  <a:srgbClr val="000000"/>
                </a:solidFill>
                <a:effectLst/>
                <a:uFillTx/>
                <a:latin typeface="Calibri"/>
              </a:rPr>
              <a:t>. étude Pernelle </a:t>
            </a:r>
            <a:r>
              <a:rPr lang="fr-BE" sz="1200" b="0" i="0" u="none" strike="noStrike" kern="1200" cap="none" spc="0" baseline="0" dirty="0" err="1">
                <a:solidFill>
                  <a:srgbClr val="000000"/>
                </a:solidFill>
                <a:effectLst/>
                <a:uFillTx/>
                <a:latin typeface="Calibri"/>
              </a:rPr>
              <a:t>Godart</a:t>
            </a:r>
            <a:r>
              <a:rPr lang="fr-BE" sz="1200" b="0" i="0" u="none" strike="noStrike" kern="1200" cap="none" spc="0" baseline="0" dirty="0">
                <a:solidFill>
                  <a:srgbClr val="000000"/>
                </a:solidFill>
                <a:effectLst/>
                <a:uFillTx/>
                <a:latin typeface="Calibri"/>
              </a:rPr>
              <a:t> : </a:t>
            </a:r>
            <a:r>
              <a:rPr lang="fr-BE" dirty="0">
                <a:hlinkClick r:id="rId3"/>
              </a:rPr>
              <a:t>https://journals.openedition.org/brussels/6434</a:t>
            </a:r>
            <a:r>
              <a:rPr lang="fr-BE" sz="1200" b="0" i="0" u="none" strike="noStrike" kern="1200" cap="none" spc="0" baseline="0" dirty="0">
                <a:solidFill>
                  <a:srgbClr val="000000"/>
                </a:solidFill>
                <a:effectLst/>
                <a:uFillTx/>
                <a:latin typeface="Calibri"/>
              </a:rPr>
              <a:t>). Ce qui </a:t>
            </a:r>
            <a:r>
              <a:rPr lang="fr-BE" sz="1200" b="0" i="0" u="none" strike="noStrike" kern="1200" cap="none" spc="0" baseline="0" dirty="0" err="1">
                <a:solidFill>
                  <a:srgbClr val="000000"/>
                </a:solidFill>
                <a:effectLst/>
                <a:uFillTx/>
                <a:latin typeface="Calibri"/>
              </a:rPr>
              <a:t>témoigne</a:t>
            </a:r>
            <a:r>
              <a:rPr lang="fr-BE" sz="1200" b="0" i="0" u="none" strike="noStrike" kern="1200" cap="none" spc="0" baseline="0" dirty="0">
                <a:solidFill>
                  <a:srgbClr val="000000"/>
                </a:solidFill>
                <a:effectLst/>
                <a:uFillTx/>
                <a:latin typeface="Calibri"/>
              </a:rPr>
              <a:t> de la prudence avec laquelle les juges octroient ces termes et </a:t>
            </a:r>
            <a:r>
              <a:rPr lang="fr-BE" sz="1200" b="0" i="0" u="none" strike="noStrike" kern="1200" cap="none" spc="0" baseline="0" dirty="0" err="1">
                <a:solidFill>
                  <a:srgbClr val="000000"/>
                </a:solidFill>
                <a:effectLst/>
                <a:uFillTx/>
                <a:latin typeface="Calibri"/>
              </a:rPr>
              <a:t>délais</a:t>
            </a:r>
            <a:r>
              <a:rPr lang="fr-BE" sz="1200" b="0" i="0" u="none" strike="noStrike" kern="1200" cap="none" spc="0" baseline="0" dirty="0">
                <a:solidFill>
                  <a:srgbClr val="000000"/>
                </a:solidFill>
                <a:effectLst/>
                <a:uFillTx/>
                <a:latin typeface="Calibri"/>
              </a:rPr>
              <a:t>. </a:t>
            </a:r>
            <a:endParaRPr lang="fr-BE" dirty="0"/>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6</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3871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r>
              <a:rPr lang="fr-BE" dirty="0"/>
              <a:t>Chiffres de la </a:t>
            </a:r>
            <a:r>
              <a:rPr lang="fr-BE" dirty="0" err="1"/>
              <a:t>Federia</a:t>
            </a:r>
            <a:r>
              <a:rPr lang="fr-BE" dirty="0"/>
              <a:t>, septembre 2023</a:t>
            </a:r>
          </a:p>
          <a:p>
            <a:endParaRPr lang="fr-BE" dirty="0"/>
          </a:p>
          <a:p>
            <a:r>
              <a:rPr lang="fr-BE" sz="1200" b="0" i="0" u="none" strike="noStrike" kern="1200" cap="none" spc="0" baseline="0" dirty="0">
                <a:solidFill>
                  <a:srgbClr val="000000"/>
                </a:solidFill>
                <a:effectLst/>
                <a:uFillTx/>
                <a:latin typeface="Calibri"/>
              </a:rPr>
              <a:t>En octobre 2022, l’Observatoire de la Santé et du Social de la Région de Bruxelles-Capitale a publié son </a:t>
            </a:r>
            <a:r>
              <a:rPr lang="fr-BE" sz="1200" b="0" i="0" u="sng" strike="noStrike" kern="1200" cap="none" spc="0" baseline="0" dirty="0">
                <a:solidFill>
                  <a:srgbClr val="000000"/>
                </a:solidFill>
                <a:effectLst/>
                <a:uFillTx/>
                <a:latin typeface="Calibri"/>
                <a:hlinkClick r:id="rId3"/>
              </a:rPr>
              <a:t>Baromètre social annuel 2021</a:t>
            </a:r>
            <a:r>
              <a:rPr lang="fr-BE" sz="1200" b="0" i="0" u="none" strike="noStrike" kern="1200" cap="none" spc="0" baseline="0" dirty="0">
                <a:solidFill>
                  <a:srgbClr val="000000"/>
                </a:solidFill>
                <a:effectLst/>
                <a:uFillTx/>
                <a:latin typeface="Calibri"/>
              </a:rPr>
              <a:t>, selon lequel :</a:t>
            </a:r>
            <a:endParaRPr lang="fr-BE" dirty="0"/>
          </a:p>
          <a:p>
            <a:pPr fontAlgn="t"/>
            <a:r>
              <a:rPr lang="fr-BE" sz="1200" b="0" i="0" u="none" strike="noStrike" kern="1200" cap="none" spc="0" baseline="0" dirty="0">
                <a:solidFill>
                  <a:srgbClr val="000000"/>
                </a:solidFill>
                <a:effectLst/>
                <a:uFillTx/>
                <a:latin typeface="Calibri"/>
              </a:rPr>
              <a:t>A titre indicatif, sur la période </a:t>
            </a:r>
            <a:r>
              <a:rPr lang="fr-BE" sz="1200" b="1" i="0" u="none" strike="noStrike" kern="1200" cap="none" spc="0" baseline="0" dirty="0">
                <a:solidFill>
                  <a:srgbClr val="000000"/>
                </a:solidFill>
                <a:effectLst/>
                <a:uFillTx/>
                <a:latin typeface="Calibri"/>
              </a:rPr>
              <a:t>2004-2020</a:t>
            </a:r>
            <a:r>
              <a:rPr lang="fr-BE" sz="1200" b="0" i="0" u="none" strike="noStrike" kern="1200" cap="none" spc="0" baseline="0" dirty="0">
                <a:solidFill>
                  <a:srgbClr val="000000"/>
                </a:solidFill>
                <a:effectLst/>
                <a:uFillTx/>
                <a:latin typeface="Calibri"/>
              </a:rPr>
              <a:t>, </a:t>
            </a:r>
            <a:r>
              <a:rPr lang="fr-BE" sz="1200" b="1" i="0" u="none" strike="noStrike" kern="1200" cap="none" spc="0" baseline="0" dirty="0">
                <a:solidFill>
                  <a:srgbClr val="000000"/>
                </a:solidFill>
                <a:effectLst/>
                <a:uFillTx/>
                <a:latin typeface="Calibri"/>
              </a:rPr>
              <a:t>le loyer médian en termes réels (donc hors indexation suite à l’inflation) a augmenté d’environ 30 %</a:t>
            </a:r>
            <a:r>
              <a:rPr lang="fr-BE" sz="1200" b="0" i="0" u="none" strike="noStrike" kern="1200" cap="none" spc="0" baseline="0" dirty="0">
                <a:solidFill>
                  <a:srgbClr val="000000"/>
                </a:solidFill>
                <a:effectLst/>
                <a:uFillTx/>
                <a:latin typeface="Calibri"/>
              </a:rPr>
              <a:t> en Région bruxelloise. Pas moins de </a:t>
            </a:r>
            <a:r>
              <a:rPr lang="fr-BE" sz="1200" b="1" i="0" u="none" strike="noStrike" kern="1200" cap="none" spc="0" baseline="0" dirty="0">
                <a:solidFill>
                  <a:srgbClr val="000000"/>
                </a:solidFill>
                <a:effectLst/>
                <a:uFillTx/>
                <a:latin typeface="Calibri"/>
              </a:rPr>
              <a:t>51 615 ménages sont sur</a:t>
            </a:r>
            <a:r>
              <a:rPr lang="fr-BE" sz="1200" b="0" i="0" u="none" strike="noStrike" kern="1200" cap="none" spc="0" baseline="0" dirty="0">
                <a:solidFill>
                  <a:srgbClr val="000000"/>
                </a:solidFill>
                <a:effectLst/>
                <a:uFillTx/>
                <a:latin typeface="Calibri"/>
              </a:rPr>
              <a:t> </a:t>
            </a:r>
            <a:r>
              <a:rPr lang="fr-BE" sz="1200" b="1" i="0" u="none" strike="noStrike" kern="1200" cap="none" spc="0" baseline="0" dirty="0">
                <a:solidFill>
                  <a:srgbClr val="000000"/>
                </a:solidFill>
                <a:effectLst/>
                <a:uFillTx/>
                <a:latin typeface="Calibri"/>
              </a:rPr>
              <a:t>liste d’attente pour un logement social</a:t>
            </a:r>
            <a:r>
              <a:rPr lang="fr-BE" sz="1200" b="0" i="0" u="none" strike="noStrike" kern="1200" cap="none" spc="0" baseline="0" dirty="0">
                <a:solidFill>
                  <a:srgbClr val="000000"/>
                </a:solidFill>
                <a:effectLst/>
                <a:uFillTx/>
                <a:latin typeface="Calibri"/>
              </a:rPr>
              <a:t> dans la Capitale, un nombre qui continue d’augmenter.</a:t>
            </a:r>
          </a:p>
          <a:p>
            <a:br>
              <a:rPr lang="fr-BE" dirty="0"/>
            </a:br>
            <a:endParaRPr lang="fr-BE" dirty="0"/>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7</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3199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8</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6004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6B4853-846C-A94C-B803-4EF4D78EC0D8}"/>
              </a:ext>
            </a:extLst>
          </p:cNvPr>
          <p:cNvSpPr>
            <a:spLocks noGrp="1" noRot="1" noChangeAspect="1"/>
          </p:cNvSpPr>
          <p:nvPr>
            <p:ph type="sldImg"/>
          </p:nvPr>
        </p:nvSpPr>
        <p:spPr>
          <a:xfrm>
            <a:off x="420688" y="1241425"/>
            <a:ext cx="5956300" cy="3349625"/>
          </a:xfrm>
        </p:spPr>
      </p:sp>
      <p:sp>
        <p:nvSpPr>
          <p:cNvPr id="3" name="Espace réservé des commentaires 2">
            <a:extLst>
              <a:ext uri="{FF2B5EF4-FFF2-40B4-BE49-F238E27FC236}">
                <a16:creationId xmlns:a16="http://schemas.microsoft.com/office/drawing/2014/main" id="{682C11FD-B9F0-6341-A849-B6A8E18CEBE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u="none" strike="noStrike" kern="1200" cap="none" spc="0" baseline="0" dirty="0">
                <a:solidFill>
                  <a:srgbClr val="000000"/>
                </a:solidFill>
                <a:effectLst/>
                <a:uFillTx/>
                <a:latin typeface="Calibri"/>
              </a:rPr>
              <a:t>Chiffres provenant de l’étude « Que deviennent les </a:t>
            </a:r>
            <a:r>
              <a:rPr lang="fr-BE" sz="1200" b="1" i="0" u="none" strike="noStrike" kern="1200" cap="none" spc="0" baseline="0" dirty="0" err="1">
                <a:solidFill>
                  <a:srgbClr val="000000"/>
                </a:solidFill>
                <a:effectLst/>
                <a:uFillTx/>
                <a:latin typeface="Calibri"/>
              </a:rPr>
              <a:t>ménages</a:t>
            </a:r>
            <a:r>
              <a:rPr lang="fr-BE" sz="1200" b="1" i="0" u="none" strike="noStrike" kern="1200" cap="none" spc="0" baseline="0" dirty="0">
                <a:solidFill>
                  <a:srgbClr val="000000"/>
                </a:solidFill>
                <a:effectLst/>
                <a:uFillTx/>
                <a:latin typeface="Calibri"/>
              </a:rPr>
              <a:t> </a:t>
            </a:r>
            <a:r>
              <a:rPr lang="fr-BE" sz="1200" b="1" i="0" u="none" strike="noStrike" kern="1200" cap="none" spc="0" baseline="0" dirty="0" err="1">
                <a:solidFill>
                  <a:srgbClr val="000000"/>
                </a:solidFill>
                <a:effectLst/>
                <a:uFillTx/>
                <a:latin typeface="Calibri"/>
              </a:rPr>
              <a:t>expulsés</a:t>
            </a:r>
            <a:r>
              <a:rPr lang="fr-BE" sz="1200" b="1" i="0" u="none" strike="noStrike" kern="1200" cap="none" spc="0" baseline="0" dirty="0">
                <a:solidFill>
                  <a:srgbClr val="000000"/>
                </a:solidFill>
                <a:effectLst/>
                <a:uFillTx/>
                <a:latin typeface="Calibri"/>
              </a:rPr>
              <a:t> de leur logement ? </a:t>
            </a:r>
            <a:r>
              <a:rPr lang="fr-BE" sz="1200" b="0" i="0" u="none" strike="noStrike" kern="1200" cap="none" spc="0" baseline="0" dirty="0">
                <a:solidFill>
                  <a:srgbClr val="000000"/>
                </a:solidFill>
                <a:effectLst/>
                <a:uFillTx/>
                <a:latin typeface="Calibri"/>
              </a:rPr>
              <a:t>Des trajectoires de vie </a:t>
            </a:r>
            <a:r>
              <a:rPr lang="fr-BE" sz="1200" b="0" i="0" u="none" strike="noStrike" kern="1200" cap="none" spc="0" baseline="0" dirty="0" err="1">
                <a:solidFill>
                  <a:srgbClr val="000000"/>
                </a:solidFill>
                <a:effectLst/>
                <a:uFillTx/>
                <a:latin typeface="Calibri"/>
              </a:rPr>
              <a:t>fragilisées</a:t>
            </a:r>
            <a:r>
              <a:rPr lang="fr-BE" sz="1200" b="0" i="0" u="none" strike="noStrike" kern="1200" cap="none" spc="0" baseline="0" dirty="0">
                <a:solidFill>
                  <a:srgbClr val="000000"/>
                </a:solidFill>
                <a:effectLst/>
                <a:uFillTx/>
                <a:latin typeface="Calibri"/>
              </a:rPr>
              <a:t> », </a:t>
            </a:r>
            <a:r>
              <a:rPr lang="fr-BE" sz="1200" b="0" i="0" u="none" strike="noStrike" kern="1200" cap="none" spc="0" baseline="0" dirty="0" err="1">
                <a:solidFill>
                  <a:srgbClr val="000000"/>
                </a:solidFill>
                <a:effectLst/>
                <a:uFillTx/>
                <a:latin typeface="Calibri"/>
              </a:rPr>
              <a:t>Étude</a:t>
            </a:r>
            <a:r>
              <a:rPr lang="fr-BE" sz="1200" b="0" i="0" u="none" strike="noStrike" kern="1200" cap="none" spc="0" baseline="0" dirty="0">
                <a:solidFill>
                  <a:srgbClr val="000000"/>
                </a:solidFill>
                <a:effectLst/>
                <a:uFillTx/>
                <a:latin typeface="Calibri"/>
              </a:rPr>
              <a:t> </a:t>
            </a:r>
            <a:r>
              <a:rPr lang="fr-BE" sz="1200" b="0" i="0" u="none" strike="noStrike" kern="1200" cap="none" spc="0" baseline="0" dirty="0" err="1">
                <a:solidFill>
                  <a:srgbClr val="000000"/>
                </a:solidFill>
                <a:effectLst/>
                <a:uFillTx/>
                <a:latin typeface="Calibri"/>
              </a:rPr>
              <a:t>réalisée</a:t>
            </a:r>
            <a:r>
              <a:rPr lang="fr-BE" sz="1200" b="0" i="0" u="none" strike="noStrike" kern="1200" cap="none" spc="0" baseline="0" dirty="0">
                <a:solidFill>
                  <a:srgbClr val="000000"/>
                </a:solidFill>
                <a:effectLst/>
                <a:uFillTx/>
                <a:latin typeface="Calibri"/>
              </a:rPr>
              <a:t> par des </a:t>
            </a:r>
            <a:r>
              <a:rPr lang="fr-BE" sz="1200" b="0" i="0" u="none" strike="noStrike" kern="1200" cap="none" spc="0" baseline="0" dirty="0" err="1">
                <a:solidFill>
                  <a:srgbClr val="000000"/>
                </a:solidFill>
                <a:effectLst/>
                <a:uFillTx/>
                <a:latin typeface="Calibri"/>
              </a:rPr>
              <a:t>étudiant</a:t>
            </a:r>
            <a:r>
              <a:rPr lang="fr-BE" sz="1200" b="0" i="0" u="none" strike="noStrike" kern="1200" cap="none" spc="0" baseline="0" dirty="0">
                <a:solidFill>
                  <a:srgbClr val="000000"/>
                </a:solidFill>
                <a:effectLst/>
                <a:uFillTx/>
                <a:latin typeface="Calibri"/>
              </a:rPr>
              <a:t>(e)s du Master 2 d’Urbanisme et d’</a:t>
            </a:r>
            <a:r>
              <a:rPr lang="fr-BE" sz="1200" b="0" i="0" u="none" strike="noStrike" kern="1200" cap="none" spc="0" baseline="0" dirty="0" err="1">
                <a:solidFill>
                  <a:srgbClr val="000000"/>
                </a:solidFill>
                <a:effectLst/>
                <a:uFillTx/>
                <a:latin typeface="Calibri"/>
              </a:rPr>
              <a:t>Aménagement</a:t>
            </a:r>
            <a:r>
              <a:rPr lang="fr-BE" sz="1200" b="0" i="0" u="none" strike="noStrike" kern="1200" cap="none" spc="0" baseline="0" dirty="0">
                <a:solidFill>
                  <a:srgbClr val="000000"/>
                </a:solidFill>
                <a:effectLst/>
                <a:uFillTx/>
                <a:latin typeface="Calibri"/>
              </a:rPr>
              <a:t> de Paris 1 - Elien BEGTAS, Amandine BRUNEAU, </a:t>
            </a:r>
            <a:r>
              <a:rPr lang="fr-BE" sz="1200" b="0" i="0" u="none" strike="noStrike" kern="1200" cap="none" spc="0" baseline="0" dirty="0" err="1">
                <a:solidFill>
                  <a:srgbClr val="000000"/>
                </a:solidFill>
                <a:effectLst/>
                <a:uFillTx/>
                <a:latin typeface="Calibri"/>
              </a:rPr>
              <a:t>Zoïa</a:t>
            </a:r>
            <a:r>
              <a:rPr lang="fr-BE" sz="1200" b="0" i="0" u="none" strike="noStrike" kern="1200" cap="none" spc="0" baseline="0" dirty="0">
                <a:solidFill>
                  <a:srgbClr val="000000"/>
                </a:solidFill>
                <a:effectLst/>
                <a:uFillTx/>
                <a:latin typeface="Calibri"/>
              </a:rPr>
              <a:t> GUSCHLBAUER, Guillaume NAVARRO, Eva NIEDERLANDER - pour la Fondation Abbé Pierre, mars 2022. </a:t>
            </a:r>
            <a:endParaRPr lang="fr-BE" dirty="0"/>
          </a:p>
          <a:p>
            <a:r>
              <a:rPr lang="fr-BE" sz="1200" b="0" i="0" u="none" strike="noStrike" kern="1200" cap="none" spc="0" baseline="0" dirty="0">
                <a:solidFill>
                  <a:srgbClr val="000000"/>
                </a:solidFill>
                <a:effectLst/>
                <a:uFillTx/>
                <a:latin typeface="Calibri"/>
              </a:rPr>
              <a:t> </a:t>
            </a:r>
            <a:endParaRPr lang="fr-BE" dirty="0">
              <a:effectLst/>
            </a:endParaRPr>
          </a:p>
        </p:txBody>
      </p:sp>
      <p:sp>
        <p:nvSpPr>
          <p:cNvPr id="4" name="Espace réservé du numéro de diapositive 3">
            <a:extLst>
              <a:ext uri="{FF2B5EF4-FFF2-40B4-BE49-F238E27FC236}">
                <a16:creationId xmlns:a16="http://schemas.microsoft.com/office/drawing/2014/main" id="{05C746BA-3A70-3245-86A9-6F85E4866907}"/>
              </a:ext>
            </a:extLst>
          </p:cNvPr>
          <p:cNvSpPr txBox="1"/>
          <p:nvPr/>
        </p:nvSpPr>
        <p:spPr>
          <a:xfrm>
            <a:off x="3850438" y="9427073"/>
            <a:ext cx="2945659" cy="497979"/>
          </a:xfrm>
          <a:prstGeom prst="rect">
            <a:avLst/>
          </a:prstGeom>
          <a:noFill/>
          <a:ln cap="rnd">
            <a:noFill/>
          </a:ln>
        </p:spPr>
        <p:txBody>
          <a:bodyPr vert="horz" wrap="square" lIns="91440" tIns="45720" rIns="91440" bIns="45720" anchor="b"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0DBFBC-2BA7-B542-A312-17C2A301DC45}" type="slidenum">
              <a:t>9</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23521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24C3F2D-D2A3-054A-8478-841AF5166AAE}"/>
              </a:ext>
            </a:extLst>
          </p:cNvPr>
          <p:cNvSpPr/>
          <p:nvPr/>
        </p:nvSpPr>
        <p:spPr>
          <a:xfrm>
            <a:off x="0" y="4818183"/>
            <a:ext cx="12191996" cy="2039816"/>
          </a:xfrm>
          <a:prstGeom prst="rect">
            <a:avLst/>
          </a:prstGeom>
          <a:solidFill>
            <a:srgbClr val="FFFFFF"/>
          </a:solidFill>
          <a:ln cap="rnd">
            <a:noFill/>
            <a:prstDash val="solid"/>
          </a:ln>
        </p:spPr>
        <p:txBody>
          <a:bodyPr vert="horz" wrap="square" lIns="91440" tIns="45720" rIns="91440" bIns="45720" anchor="ctr" anchorCtr="1" compatLnSpc="1">
            <a:norm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entury Gothic"/>
            </a:endParaRPr>
          </a:p>
        </p:txBody>
      </p:sp>
      <p:sp>
        <p:nvSpPr>
          <p:cNvPr id="3" name="Forme libre 6">
            <a:extLst>
              <a:ext uri="{FF2B5EF4-FFF2-40B4-BE49-F238E27FC236}">
                <a16:creationId xmlns:a16="http://schemas.microsoft.com/office/drawing/2014/main" id="{2B54DE3C-F614-EE4C-8389-CFFC52119864}"/>
              </a:ext>
            </a:extLst>
          </p:cNvPr>
          <p:cNvSpPr/>
          <p:nvPr/>
        </p:nvSpPr>
        <p:spPr>
          <a:xfrm>
            <a:off x="0" y="-3172"/>
            <a:ext cx="12191996" cy="5203822"/>
          </a:xfrm>
          <a:custGeom>
            <a:avLst/>
            <a:gdLst>
              <a:gd name="f0" fmla="val w"/>
              <a:gd name="f1" fmla="val h"/>
              <a:gd name="f2" fmla="val 0"/>
              <a:gd name="f3" fmla="val 5760"/>
              <a:gd name="f4" fmla="val 3278"/>
              <a:gd name="f5" fmla="val 3090"/>
              <a:gd name="f6" fmla="val 943"/>
              <a:gd name="f7" fmla="val 1123"/>
              <a:gd name="f8" fmla="val 3270"/>
              <a:gd name="f9" fmla="val 1127"/>
              <a:gd name="f10" fmla="val 3272"/>
              <a:gd name="f11" fmla="val 1133"/>
              <a:gd name="f12" fmla="val 3275"/>
              <a:gd name="f13" fmla="val 1139"/>
              <a:gd name="f14" fmla="val 1144"/>
              <a:gd name="f15" fmla="val 1150"/>
              <a:gd name="f16" fmla="val 1155"/>
              <a:gd name="f17" fmla="val 1161"/>
              <a:gd name="f18" fmla="val 1165"/>
              <a:gd name="f19" fmla="val 134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4" name="Titre 1">
            <a:extLst>
              <a:ext uri="{FF2B5EF4-FFF2-40B4-BE49-F238E27FC236}">
                <a16:creationId xmlns:a16="http://schemas.microsoft.com/office/drawing/2014/main" id="{F81BA934-3EB4-444C-9496-D66A2960DA79}"/>
              </a:ext>
            </a:extLst>
          </p:cNvPr>
          <p:cNvSpPr txBox="1">
            <a:spLocks noGrp="1"/>
          </p:cNvSpPr>
          <p:nvPr>
            <p:ph type="ctrTitle"/>
          </p:nvPr>
        </p:nvSpPr>
        <p:spPr>
          <a:xfrm>
            <a:off x="810002" y="1449150"/>
            <a:ext cx="10572000" cy="2971050"/>
          </a:xfrm>
        </p:spPr>
        <p:txBody>
          <a:bodyPr anchorCtr="1"/>
          <a:lstStyle>
            <a:lvl1pPr algn="ctr">
              <a:defRPr sz="5400"/>
            </a:lvl1pPr>
          </a:lstStyle>
          <a:p>
            <a:pPr lvl="0"/>
            <a:r>
              <a:rPr lang="fr-FR"/>
              <a:t>Modifiez le style du titre</a:t>
            </a:r>
          </a:p>
        </p:txBody>
      </p:sp>
      <p:sp>
        <p:nvSpPr>
          <p:cNvPr id="5" name="Sous-titre 2">
            <a:extLst>
              <a:ext uri="{FF2B5EF4-FFF2-40B4-BE49-F238E27FC236}">
                <a16:creationId xmlns:a16="http://schemas.microsoft.com/office/drawing/2014/main" id="{9440F9DB-011C-9544-AF1B-871F4473BB20}"/>
              </a:ext>
            </a:extLst>
          </p:cNvPr>
          <p:cNvSpPr txBox="1">
            <a:spLocks noGrp="1"/>
          </p:cNvSpPr>
          <p:nvPr>
            <p:ph type="subTitle" idx="1"/>
          </p:nvPr>
        </p:nvSpPr>
        <p:spPr>
          <a:xfrm>
            <a:off x="810002" y="5280842"/>
            <a:ext cx="10572000" cy="434970"/>
          </a:xfrm>
        </p:spPr>
        <p:txBody>
          <a:bodyPr anchor="t" anchorCtr="1"/>
          <a:lstStyle>
            <a:lvl1pPr marL="0" indent="0" algn="ctr">
              <a:spcBef>
                <a:spcPts val="600"/>
              </a:spcBef>
              <a:buNone/>
              <a:defRPr sz="2400"/>
            </a:lvl1pPr>
          </a:lstStyle>
          <a:p>
            <a:pPr lvl="0"/>
            <a:r>
              <a:rPr lang="fr-FR"/>
              <a:t>Modifiez le style des sous-titres du masque</a:t>
            </a:r>
          </a:p>
        </p:txBody>
      </p:sp>
      <p:sp>
        <p:nvSpPr>
          <p:cNvPr id="6" name="Espace réservé de la date 3">
            <a:extLst>
              <a:ext uri="{FF2B5EF4-FFF2-40B4-BE49-F238E27FC236}">
                <a16:creationId xmlns:a16="http://schemas.microsoft.com/office/drawing/2014/main" id="{BB6EE173-B846-2B49-B2EA-8C4A325568B9}"/>
              </a:ext>
            </a:extLst>
          </p:cNvPr>
          <p:cNvSpPr txBox="1">
            <a:spLocks noGrp="1"/>
          </p:cNvSpPr>
          <p:nvPr>
            <p:ph type="dt" sz="half" idx="7"/>
          </p:nvPr>
        </p:nvSpPr>
        <p:spPr/>
        <p:txBody>
          <a:bodyPr/>
          <a:lstStyle>
            <a:lvl1pPr>
              <a:defRPr/>
            </a:lvl1pPr>
          </a:lstStyle>
          <a:p>
            <a:pPr lvl="0"/>
            <a:fld id="{EFF4F15F-67D5-45DD-B43B-11BECC9503F7}" type="datetime1">
              <a:rPr lang="fr-FR" smtClean="0"/>
              <a:t>06/10/2023</a:t>
            </a:fld>
            <a:endParaRPr lang="fr-FR"/>
          </a:p>
        </p:txBody>
      </p:sp>
      <p:sp>
        <p:nvSpPr>
          <p:cNvPr id="7" name="Espace réservé du pied de page 4">
            <a:extLst>
              <a:ext uri="{FF2B5EF4-FFF2-40B4-BE49-F238E27FC236}">
                <a16:creationId xmlns:a16="http://schemas.microsoft.com/office/drawing/2014/main" id="{57CDC976-E7B2-204A-9562-86F590CDEF17}"/>
              </a:ext>
            </a:extLst>
          </p:cNvPr>
          <p:cNvSpPr txBox="1">
            <a:spLocks noGrp="1"/>
          </p:cNvSpPr>
          <p:nvPr>
            <p:ph type="ftr" sz="quarter" idx="9"/>
          </p:nvPr>
        </p:nvSpPr>
        <p:spPr/>
        <p:txBody>
          <a:bodyPr/>
          <a:lstStyle>
            <a:lvl1pPr>
              <a:defRPr/>
            </a:lvl1pPr>
          </a:lstStyle>
          <a:p>
            <a:pPr lvl="0"/>
            <a:r>
              <a:rPr lang="fr-FR"/>
              <a:t>Ajouter un pied de page</a:t>
            </a:r>
          </a:p>
        </p:txBody>
      </p:sp>
      <p:sp>
        <p:nvSpPr>
          <p:cNvPr id="8" name="Espace réservé du numéro de diapositive 5">
            <a:extLst>
              <a:ext uri="{FF2B5EF4-FFF2-40B4-BE49-F238E27FC236}">
                <a16:creationId xmlns:a16="http://schemas.microsoft.com/office/drawing/2014/main" id="{B21B4DF5-2FDA-B041-B616-1C0F1D845DCE}"/>
              </a:ext>
            </a:extLst>
          </p:cNvPr>
          <p:cNvSpPr txBox="1">
            <a:spLocks noGrp="1"/>
          </p:cNvSpPr>
          <p:nvPr>
            <p:ph type="sldNum" sz="quarter" idx="8"/>
          </p:nvPr>
        </p:nvSpPr>
        <p:spPr/>
        <p:txBody>
          <a:bodyPr/>
          <a:lstStyle>
            <a:lvl1pPr>
              <a:defRPr/>
            </a:lvl1pPr>
          </a:lstStyle>
          <a:p>
            <a:pPr lvl="0"/>
            <a:fld id="{B32442F8-1958-D84F-AE1C-CCAF9115D04D}" type="slidenum">
              <a:t>‹N°›</a:t>
            </a:fld>
            <a:endParaRPr lang="fr-FR"/>
          </a:p>
        </p:txBody>
      </p:sp>
    </p:spTree>
    <p:extLst>
      <p:ext uri="{BB962C8B-B14F-4D97-AF65-F5344CB8AC3E}">
        <p14:creationId xmlns:p14="http://schemas.microsoft.com/office/powerpoint/2010/main" val="107905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 tête de section">
    <p:spTree>
      <p:nvGrpSpPr>
        <p:cNvPr id="1" name=""/>
        <p:cNvGrpSpPr/>
        <p:nvPr/>
      </p:nvGrpSpPr>
      <p:grpSpPr>
        <a:xfrm>
          <a:off x="0" y="0"/>
          <a:ext cx="0" cy="0"/>
          <a:chOff x="0" y="0"/>
          <a:chExt cx="0" cy="0"/>
        </a:xfrm>
      </p:grpSpPr>
      <p:sp>
        <p:nvSpPr>
          <p:cNvPr id="2" name="Forme libre 7">
            <a:extLst>
              <a:ext uri="{FF2B5EF4-FFF2-40B4-BE49-F238E27FC236}">
                <a16:creationId xmlns:a16="http://schemas.microsoft.com/office/drawing/2014/main" id="{510B6B4A-BCBB-1245-8503-4799FBC342AB}"/>
              </a:ext>
            </a:extLst>
          </p:cNvPr>
          <p:cNvSpPr/>
          <p:nvPr/>
        </p:nvSpPr>
        <p:spPr>
          <a:xfrm>
            <a:off x="0" y="0"/>
            <a:ext cx="12191996" cy="5203822"/>
          </a:xfrm>
          <a:custGeom>
            <a:avLst/>
            <a:gdLst>
              <a:gd name="f0" fmla="val w"/>
              <a:gd name="f1" fmla="val h"/>
              <a:gd name="f2" fmla="val 0"/>
              <a:gd name="f3" fmla="val 5760"/>
              <a:gd name="f4" fmla="val 3278"/>
              <a:gd name="f5" fmla="val 3090"/>
              <a:gd name="f6" fmla="val 4817"/>
              <a:gd name="f7" fmla="val 4637"/>
              <a:gd name="f8" fmla="val 3270"/>
              <a:gd name="f9" fmla="val 4633"/>
              <a:gd name="f10" fmla="val 3272"/>
              <a:gd name="f11" fmla="val 4627"/>
              <a:gd name="f12" fmla="val 3275"/>
              <a:gd name="f13" fmla="val 4621"/>
              <a:gd name="f14" fmla="val 4616"/>
              <a:gd name="f15" fmla="val 4610"/>
              <a:gd name="f16" fmla="val 4605"/>
              <a:gd name="f17" fmla="val 4599"/>
              <a:gd name="f18" fmla="val 4595"/>
              <a:gd name="f19" fmla="val 441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2" y="f2"/>
                </a:moveTo>
                <a:lnTo>
                  <a:pt x="f3" y="f2"/>
                </a:lnTo>
                <a:lnTo>
                  <a:pt x="f3"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2" y="f5"/>
                </a:lnTo>
                <a:lnTo>
                  <a:pt x="f2" y="f2"/>
                </a:lnTo>
                <a:lnTo>
                  <a:pt x="f2"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AC4047D7-289F-5A45-9A12-DA7E985D58DC}"/>
              </a:ext>
            </a:extLst>
          </p:cNvPr>
          <p:cNvSpPr txBox="1">
            <a:spLocks noGrp="1"/>
          </p:cNvSpPr>
          <p:nvPr>
            <p:ph type="title"/>
          </p:nvPr>
        </p:nvSpPr>
        <p:spPr>
          <a:xfrm>
            <a:off x="810002" y="606667"/>
            <a:ext cx="10561420" cy="3813523"/>
          </a:xfrm>
        </p:spPr>
        <p:txBody>
          <a:bodyPr anchorCtr="1"/>
          <a:lstStyle>
            <a:lvl1pPr algn="ctr">
              <a:defRPr sz="4800"/>
            </a:lvl1pPr>
          </a:lstStyle>
          <a:p>
            <a:pPr lvl="0"/>
            <a:r>
              <a:rPr lang="fr-FR"/>
              <a:t>Modifiez le style du titre</a:t>
            </a:r>
          </a:p>
        </p:txBody>
      </p:sp>
      <p:sp>
        <p:nvSpPr>
          <p:cNvPr id="4" name="Espace réservé du texte 2">
            <a:extLst>
              <a:ext uri="{FF2B5EF4-FFF2-40B4-BE49-F238E27FC236}">
                <a16:creationId xmlns:a16="http://schemas.microsoft.com/office/drawing/2014/main" id="{77908077-8FAD-2A48-8C19-69ED0093FD6F}"/>
              </a:ext>
            </a:extLst>
          </p:cNvPr>
          <p:cNvSpPr txBox="1">
            <a:spLocks noGrp="1"/>
          </p:cNvSpPr>
          <p:nvPr>
            <p:ph type="body" idx="1"/>
          </p:nvPr>
        </p:nvSpPr>
        <p:spPr>
          <a:xfrm>
            <a:off x="810002" y="5281199"/>
            <a:ext cx="10561420" cy="433955"/>
          </a:xfrm>
        </p:spPr>
        <p:txBody>
          <a:bodyPr/>
          <a:lstStyle>
            <a:lvl1pPr marL="0" indent="0" algn="r">
              <a:spcBef>
                <a:spcPts val="700"/>
              </a:spcBef>
              <a:buNone/>
              <a:defRPr sz="2800"/>
            </a:lvl1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B31AD305-B1FB-EF45-86C6-FCED131D3C60}"/>
              </a:ext>
            </a:extLst>
          </p:cNvPr>
          <p:cNvSpPr txBox="1">
            <a:spLocks noGrp="1"/>
          </p:cNvSpPr>
          <p:nvPr>
            <p:ph type="dt" sz="half" idx="7"/>
          </p:nvPr>
        </p:nvSpPr>
        <p:spPr/>
        <p:txBody>
          <a:bodyPr/>
          <a:lstStyle>
            <a:lvl1pPr>
              <a:defRPr/>
            </a:lvl1pPr>
          </a:lstStyle>
          <a:p>
            <a:pPr lvl="0"/>
            <a:fld id="{5FE9B4D4-0DAA-48ED-8FF9-DAC5BD4DD052}" type="datetime1">
              <a:rPr lang="fr-FR" smtClean="0"/>
              <a:t>06/10/2023</a:t>
            </a:fld>
            <a:endParaRPr lang="fr-FR"/>
          </a:p>
        </p:txBody>
      </p:sp>
      <p:sp>
        <p:nvSpPr>
          <p:cNvPr id="6" name="Espace réservé du pied de page 4">
            <a:extLst>
              <a:ext uri="{FF2B5EF4-FFF2-40B4-BE49-F238E27FC236}">
                <a16:creationId xmlns:a16="http://schemas.microsoft.com/office/drawing/2014/main" id="{841ED560-D012-554C-AE96-1036DEFE65A5}"/>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5">
            <a:extLst>
              <a:ext uri="{FF2B5EF4-FFF2-40B4-BE49-F238E27FC236}">
                <a16:creationId xmlns:a16="http://schemas.microsoft.com/office/drawing/2014/main" id="{3E19B95D-8693-154E-A11D-BAE23C853B4C}"/>
              </a:ext>
            </a:extLst>
          </p:cNvPr>
          <p:cNvSpPr txBox="1">
            <a:spLocks noGrp="1"/>
          </p:cNvSpPr>
          <p:nvPr>
            <p:ph type="sldNum" sz="quarter" idx="8"/>
          </p:nvPr>
        </p:nvSpPr>
        <p:spPr/>
        <p:txBody>
          <a:bodyPr/>
          <a:lstStyle>
            <a:lvl1pPr>
              <a:defRPr/>
            </a:lvl1pPr>
          </a:lstStyle>
          <a:p>
            <a:pPr lvl="0"/>
            <a:fld id="{DA3E6AAF-644B-9041-A3AE-886C79629633}" type="slidenum">
              <a:t>‹N°›</a:t>
            </a:fld>
            <a:endParaRPr lang="fr-FR"/>
          </a:p>
        </p:txBody>
      </p:sp>
    </p:spTree>
    <p:extLst>
      <p:ext uri="{BB962C8B-B14F-4D97-AF65-F5344CB8AC3E}">
        <p14:creationId xmlns:p14="http://schemas.microsoft.com/office/powerpoint/2010/main" val="4273085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6D35904C-8D75-F445-A341-55027FB93CFF}"/>
              </a:ext>
            </a:extLst>
          </p:cNvPr>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EC3DBA24-141E-A045-B9EC-4213685C0D52}"/>
              </a:ext>
            </a:extLst>
          </p:cNvPr>
          <p:cNvSpPr txBox="1">
            <a:spLocks noGrp="1"/>
          </p:cNvSpPr>
          <p:nvPr>
            <p:ph type="title"/>
          </p:nvPr>
        </p:nvSpPr>
        <p:spPr/>
        <p:txBody>
          <a:bodyPr/>
          <a:lstStyle>
            <a:lvl1pPr>
              <a:defRPr/>
            </a:lvl1pPr>
          </a:lstStyle>
          <a:p>
            <a:pPr lvl="0"/>
            <a:r>
              <a:rPr lang="fr-FR"/>
              <a:t>Modifiez le style du titre</a:t>
            </a:r>
          </a:p>
        </p:txBody>
      </p:sp>
      <p:sp>
        <p:nvSpPr>
          <p:cNvPr id="4" name="Espace réservé du texte 2">
            <a:extLst>
              <a:ext uri="{FF2B5EF4-FFF2-40B4-BE49-F238E27FC236}">
                <a16:creationId xmlns:a16="http://schemas.microsoft.com/office/drawing/2014/main" id="{0A498B8C-599B-FF49-9EFA-C35FB3D044B2}"/>
              </a:ext>
            </a:extLst>
          </p:cNvPr>
          <p:cNvSpPr txBox="1">
            <a:spLocks noGrp="1"/>
          </p:cNvSpPr>
          <p:nvPr>
            <p:ph type="body" idx="1"/>
          </p:nvPr>
        </p:nvSpPr>
        <p:spPr>
          <a:xfrm>
            <a:off x="814730" y="2174872"/>
            <a:ext cx="5189860" cy="576264"/>
          </a:xfrm>
        </p:spPr>
        <p:txBody>
          <a:bodyPr anchor="b" anchorCtr="1"/>
          <a:lstStyle>
            <a:lvl1pPr marL="0" indent="0" algn="ctr">
              <a:spcBef>
                <a:spcPts val="500"/>
              </a:spcBef>
              <a:buNone/>
              <a:defRPr sz="2000"/>
            </a:lvl1pPr>
          </a:lstStyle>
          <a:p>
            <a:pPr lvl="0"/>
            <a:r>
              <a:rPr lang="fr-FR"/>
              <a:t>Modifiez les styles du texte du masque</a:t>
            </a:r>
          </a:p>
        </p:txBody>
      </p:sp>
      <p:sp>
        <p:nvSpPr>
          <p:cNvPr id="5" name="Espace réservé du contenu 3">
            <a:extLst>
              <a:ext uri="{FF2B5EF4-FFF2-40B4-BE49-F238E27FC236}">
                <a16:creationId xmlns:a16="http://schemas.microsoft.com/office/drawing/2014/main" id="{F22DE3D4-9523-AF45-BF25-9A071986F42B}"/>
              </a:ext>
            </a:extLst>
          </p:cNvPr>
          <p:cNvSpPr txBox="1">
            <a:spLocks noGrp="1"/>
          </p:cNvSpPr>
          <p:nvPr>
            <p:ph idx="2"/>
          </p:nvPr>
        </p:nvSpPr>
        <p:spPr>
          <a:xfrm>
            <a:off x="814730" y="2751136"/>
            <a:ext cx="5189860" cy="3109910"/>
          </a:xfrm>
        </p:spPr>
        <p:txBody>
          <a:bodyPr ancho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exte 4">
            <a:extLst>
              <a:ext uri="{FF2B5EF4-FFF2-40B4-BE49-F238E27FC236}">
                <a16:creationId xmlns:a16="http://schemas.microsoft.com/office/drawing/2014/main" id="{C4E4B61C-A7B5-8841-8C5B-A60E45B04D27}"/>
              </a:ext>
            </a:extLst>
          </p:cNvPr>
          <p:cNvSpPr txBox="1">
            <a:spLocks noGrp="1"/>
          </p:cNvSpPr>
          <p:nvPr>
            <p:ph type="body" idx="3"/>
          </p:nvPr>
        </p:nvSpPr>
        <p:spPr>
          <a:xfrm>
            <a:off x="6187415" y="2174872"/>
            <a:ext cx="5194587" cy="576264"/>
          </a:xfrm>
        </p:spPr>
        <p:txBody>
          <a:bodyPr anchor="b" anchorCtr="1"/>
          <a:lstStyle>
            <a:lvl1pPr marL="0" indent="0" algn="ctr">
              <a:spcBef>
                <a:spcPts val="500"/>
              </a:spcBef>
              <a:buNone/>
              <a:defRPr sz="2000"/>
            </a:lvl1pPr>
          </a:lstStyle>
          <a:p>
            <a:pPr lvl="0"/>
            <a:r>
              <a:rPr lang="fr-FR"/>
              <a:t>Modifiez les styles du texte du masque</a:t>
            </a:r>
          </a:p>
        </p:txBody>
      </p:sp>
      <p:sp>
        <p:nvSpPr>
          <p:cNvPr id="7" name="Espace réservé du contenu 5">
            <a:extLst>
              <a:ext uri="{FF2B5EF4-FFF2-40B4-BE49-F238E27FC236}">
                <a16:creationId xmlns:a16="http://schemas.microsoft.com/office/drawing/2014/main" id="{41773177-B7E0-E745-8065-04E51660F1FE}"/>
              </a:ext>
            </a:extLst>
          </p:cNvPr>
          <p:cNvSpPr txBox="1">
            <a:spLocks noGrp="1"/>
          </p:cNvSpPr>
          <p:nvPr>
            <p:ph idx="4"/>
          </p:nvPr>
        </p:nvSpPr>
        <p:spPr>
          <a:xfrm>
            <a:off x="6187415" y="2751136"/>
            <a:ext cx="5194587" cy="3109910"/>
          </a:xfrm>
        </p:spPr>
        <p:txBody>
          <a:bodyPr ancho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6">
            <a:extLst>
              <a:ext uri="{FF2B5EF4-FFF2-40B4-BE49-F238E27FC236}">
                <a16:creationId xmlns:a16="http://schemas.microsoft.com/office/drawing/2014/main" id="{8CDC7E30-B16E-7E4E-B22C-7ED5774B20DB}"/>
              </a:ext>
            </a:extLst>
          </p:cNvPr>
          <p:cNvSpPr txBox="1">
            <a:spLocks noGrp="1"/>
          </p:cNvSpPr>
          <p:nvPr>
            <p:ph type="dt" sz="half" idx="7"/>
          </p:nvPr>
        </p:nvSpPr>
        <p:spPr/>
        <p:txBody>
          <a:bodyPr/>
          <a:lstStyle>
            <a:lvl1pPr>
              <a:defRPr/>
            </a:lvl1pPr>
          </a:lstStyle>
          <a:p>
            <a:pPr lvl="0"/>
            <a:fld id="{AC5ABF5F-495F-4ECD-AA99-FD8BD152B80F}" type="datetime1">
              <a:rPr lang="fr-FR" smtClean="0"/>
              <a:t>06/10/2023</a:t>
            </a:fld>
            <a:endParaRPr lang="fr-FR"/>
          </a:p>
        </p:txBody>
      </p:sp>
      <p:sp>
        <p:nvSpPr>
          <p:cNvPr id="9" name="Espace réservé du pied de page 7">
            <a:extLst>
              <a:ext uri="{FF2B5EF4-FFF2-40B4-BE49-F238E27FC236}">
                <a16:creationId xmlns:a16="http://schemas.microsoft.com/office/drawing/2014/main" id="{A959B6B8-C973-ED48-9F49-93F039419437}"/>
              </a:ext>
            </a:extLst>
          </p:cNvPr>
          <p:cNvSpPr txBox="1">
            <a:spLocks noGrp="1"/>
          </p:cNvSpPr>
          <p:nvPr>
            <p:ph type="ftr" sz="quarter" idx="9"/>
          </p:nvPr>
        </p:nvSpPr>
        <p:spPr/>
        <p:txBody>
          <a:bodyPr/>
          <a:lstStyle>
            <a:lvl1pPr>
              <a:defRPr/>
            </a:lvl1pPr>
          </a:lstStyle>
          <a:p>
            <a:pPr lvl="0"/>
            <a:r>
              <a:rPr lang="fr-FR"/>
              <a:t>Ajouter un pied de page</a:t>
            </a:r>
          </a:p>
        </p:txBody>
      </p:sp>
      <p:sp>
        <p:nvSpPr>
          <p:cNvPr id="10" name="Espace réservé du numéro de diapositive 8">
            <a:extLst>
              <a:ext uri="{FF2B5EF4-FFF2-40B4-BE49-F238E27FC236}">
                <a16:creationId xmlns:a16="http://schemas.microsoft.com/office/drawing/2014/main" id="{4A4834F5-57BB-5C4C-96CD-8F36C8EF6012}"/>
              </a:ext>
            </a:extLst>
          </p:cNvPr>
          <p:cNvSpPr txBox="1">
            <a:spLocks noGrp="1"/>
          </p:cNvSpPr>
          <p:nvPr>
            <p:ph type="sldNum" sz="quarter" idx="8"/>
          </p:nvPr>
        </p:nvSpPr>
        <p:spPr/>
        <p:txBody>
          <a:bodyPr/>
          <a:lstStyle>
            <a:lvl1pPr>
              <a:defRPr/>
            </a:lvl1pPr>
          </a:lstStyle>
          <a:p>
            <a:pPr lvl="0"/>
            <a:fld id="{31F37624-316A-C041-BF38-2C8E5D0BA515}" type="slidenum">
              <a:t>‹N°›</a:t>
            </a:fld>
            <a:endParaRPr lang="fr-FR"/>
          </a:p>
        </p:txBody>
      </p:sp>
    </p:spTree>
    <p:extLst>
      <p:ext uri="{BB962C8B-B14F-4D97-AF65-F5344CB8AC3E}">
        <p14:creationId xmlns:p14="http://schemas.microsoft.com/office/powerpoint/2010/main" val="272993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AEC0A915-A895-F444-8C12-1D6B088FDAAA}"/>
              </a:ext>
            </a:extLst>
          </p:cNvPr>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15E1E9AF-B57F-5241-8032-604B15DD638C}"/>
              </a:ext>
            </a:extLst>
          </p:cNvPr>
          <p:cNvSpPr txBox="1">
            <a:spLocks noGrp="1"/>
          </p:cNvSpPr>
          <p:nvPr>
            <p:ph type="title"/>
          </p:nvPr>
        </p:nvSpPr>
        <p:spPr/>
        <p:txBody>
          <a:bodyPr/>
          <a:lstStyle>
            <a:lvl1pPr>
              <a:defRPr/>
            </a:lvl1pPr>
          </a:lstStyle>
          <a:p>
            <a:pPr lvl="0"/>
            <a:r>
              <a:rPr lang="fr-FR"/>
              <a:t>Modifiez le style du titre</a:t>
            </a:r>
          </a:p>
        </p:txBody>
      </p:sp>
      <p:sp>
        <p:nvSpPr>
          <p:cNvPr id="4" name="Espace réservé de la date 2">
            <a:extLst>
              <a:ext uri="{FF2B5EF4-FFF2-40B4-BE49-F238E27FC236}">
                <a16:creationId xmlns:a16="http://schemas.microsoft.com/office/drawing/2014/main" id="{AB9FC6D7-AC67-5141-A833-2D8D08B516F3}"/>
              </a:ext>
            </a:extLst>
          </p:cNvPr>
          <p:cNvSpPr txBox="1">
            <a:spLocks noGrp="1"/>
          </p:cNvSpPr>
          <p:nvPr>
            <p:ph type="dt" sz="half" idx="7"/>
          </p:nvPr>
        </p:nvSpPr>
        <p:spPr/>
        <p:txBody>
          <a:bodyPr/>
          <a:lstStyle>
            <a:lvl1pPr>
              <a:defRPr/>
            </a:lvl1pPr>
          </a:lstStyle>
          <a:p>
            <a:pPr lvl="0"/>
            <a:fld id="{291EC892-B075-4AE6-A804-4BC29024FA07}" type="datetime1">
              <a:rPr lang="fr-FR" smtClean="0"/>
              <a:t>06/10/2023</a:t>
            </a:fld>
            <a:endParaRPr lang="fr-FR"/>
          </a:p>
        </p:txBody>
      </p:sp>
      <p:sp>
        <p:nvSpPr>
          <p:cNvPr id="5" name="Espace réservé du pied de page 3">
            <a:extLst>
              <a:ext uri="{FF2B5EF4-FFF2-40B4-BE49-F238E27FC236}">
                <a16:creationId xmlns:a16="http://schemas.microsoft.com/office/drawing/2014/main" id="{CA4C78F5-60AD-0D47-BBA8-CDD4806846BB}"/>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u numéro de diapositive 4">
            <a:extLst>
              <a:ext uri="{FF2B5EF4-FFF2-40B4-BE49-F238E27FC236}">
                <a16:creationId xmlns:a16="http://schemas.microsoft.com/office/drawing/2014/main" id="{897DC96B-86F7-2647-AFBC-C6F5FE2D6509}"/>
              </a:ext>
            </a:extLst>
          </p:cNvPr>
          <p:cNvSpPr txBox="1">
            <a:spLocks noGrp="1"/>
          </p:cNvSpPr>
          <p:nvPr>
            <p:ph type="sldNum" sz="quarter" idx="8"/>
          </p:nvPr>
        </p:nvSpPr>
        <p:spPr/>
        <p:txBody>
          <a:bodyPr/>
          <a:lstStyle>
            <a:lvl1pPr>
              <a:defRPr/>
            </a:lvl1pPr>
          </a:lstStyle>
          <a:p>
            <a:pPr lvl="0"/>
            <a:fld id="{B22FBC29-DD03-F545-BDB6-91357A13ECB7}" type="slidenum">
              <a:t>‹N°›</a:t>
            </a:fld>
            <a:endParaRPr lang="fr-FR"/>
          </a:p>
        </p:txBody>
      </p:sp>
    </p:spTree>
    <p:extLst>
      <p:ext uri="{BB962C8B-B14F-4D97-AF65-F5344CB8AC3E}">
        <p14:creationId xmlns:p14="http://schemas.microsoft.com/office/powerpoint/2010/main" val="3149402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DF5223-1397-6641-B991-E898A60E47C4}"/>
              </a:ext>
            </a:extLst>
          </p:cNvPr>
          <p:cNvSpPr txBox="1">
            <a:spLocks noGrp="1"/>
          </p:cNvSpPr>
          <p:nvPr>
            <p:ph type="dt" sz="half" idx="7"/>
          </p:nvPr>
        </p:nvSpPr>
        <p:spPr/>
        <p:txBody>
          <a:bodyPr/>
          <a:lstStyle>
            <a:lvl1pPr>
              <a:defRPr/>
            </a:lvl1pPr>
          </a:lstStyle>
          <a:p>
            <a:pPr lvl="0"/>
            <a:fld id="{5D24FFCA-788A-45DD-8BA8-AEBA166C2078}" type="datetime1">
              <a:rPr lang="fr-FR" smtClean="0"/>
              <a:t>06/10/2023</a:t>
            </a:fld>
            <a:endParaRPr lang="fr-FR"/>
          </a:p>
        </p:txBody>
      </p:sp>
      <p:sp>
        <p:nvSpPr>
          <p:cNvPr id="3" name="Espace réservé du pied de page 2">
            <a:extLst>
              <a:ext uri="{FF2B5EF4-FFF2-40B4-BE49-F238E27FC236}">
                <a16:creationId xmlns:a16="http://schemas.microsoft.com/office/drawing/2014/main" id="{1FDE0284-4B61-0C49-85B9-2F54B9143E96}"/>
              </a:ext>
            </a:extLst>
          </p:cNvPr>
          <p:cNvSpPr txBox="1">
            <a:spLocks noGrp="1"/>
          </p:cNvSpPr>
          <p:nvPr>
            <p:ph type="ftr" sz="quarter" idx="9"/>
          </p:nvPr>
        </p:nvSpPr>
        <p:spPr/>
        <p:txBody>
          <a:bodyPr/>
          <a:lstStyle>
            <a:lvl1pPr>
              <a:defRPr/>
            </a:lvl1pPr>
          </a:lstStyle>
          <a:p>
            <a:pPr lvl="0"/>
            <a:r>
              <a:rPr lang="fr-FR"/>
              <a:t>Ajouter un pied de page</a:t>
            </a:r>
          </a:p>
        </p:txBody>
      </p:sp>
      <p:sp>
        <p:nvSpPr>
          <p:cNvPr id="4" name="Espace réservé du numéro de diapositive 3">
            <a:extLst>
              <a:ext uri="{FF2B5EF4-FFF2-40B4-BE49-F238E27FC236}">
                <a16:creationId xmlns:a16="http://schemas.microsoft.com/office/drawing/2014/main" id="{AF1BEB47-C043-824F-89F7-28E31A6EC21E}"/>
              </a:ext>
            </a:extLst>
          </p:cNvPr>
          <p:cNvSpPr txBox="1">
            <a:spLocks noGrp="1"/>
          </p:cNvSpPr>
          <p:nvPr>
            <p:ph type="sldNum" sz="quarter" idx="8"/>
          </p:nvPr>
        </p:nvSpPr>
        <p:spPr/>
        <p:txBody>
          <a:bodyPr/>
          <a:lstStyle>
            <a:lvl1pPr>
              <a:defRPr/>
            </a:lvl1pPr>
          </a:lstStyle>
          <a:p>
            <a:pPr lvl="0"/>
            <a:fld id="{80E5F3AD-B440-D642-81A4-3C96F593C629}" type="slidenum">
              <a:t>‹N°›</a:t>
            </a:fld>
            <a:endParaRPr lang="fr-FR"/>
          </a:p>
        </p:txBody>
      </p:sp>
    </p:spTree>
    <p:extLst>
      <p:ext uri="{BB962C8B-B14F-4D97-AF65-F5344CB8AC3E}">
        <p14:creationId xmlns:p14="http://schemas.microsoft.com/office/powerpoint/2010/main" val="838207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CCFC6F52-0CC8-7C4F-9EC8-782C9086C8AF}"/>
              </a:ext>
            </a:extLst>
          </p:cNvPr>
          <p:cNvSpPr/>
          <p:nvPr/>
        </p:nvSpPr>
        <p:spPr>
          <a:xfrm>
            <a:off x="1073148" y="446090"/>
            <a:ext cx="3547533" cy="2838453"/>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F063235E-0637-CC4E-81B3-9C9DCDB6ED5A}"/>
              </a:ext>
            </a:extLst>
          </p:cNvPr>
          <p:cNvSpPr txBox="1">
            <a:spLocks noGrp="1"/>
          </p:cNvSpPr>
          <p:nvPr>
            <p:ph type="title"/>
          </p:nvPr>
        </p:nvSpPr>
        <p:spPr>
          <a:xfrm>
            <a:off x="1073148" y="446090"/>
            <a:ext cx="3547533" cy="2576514"/>
          </a:xfrm>
        </p:spPr>
        <p:txBody>
          <a:bodyPr/>
          <a:lstStyle>
            <a:lvl1pPr>
              <a:defRPr/>
            </a:lvl1pPr>
          </a:lstStyle>
          <a:p>
            <a:pPr lvl="0"/>
            <a:r>
              <a:rPr lang="fr-FR"/>
              <a:t>Modifiez le style du titre</a:t>
            </a:r>
          </a:p>
        </p:txBody>
      </p:sp>
      <p:sp>
        <p:nvSpPr>
          <p:cNvPr id="4" name="Espace réservé du contenu 2">
            <a:extLst>
              <a:ext uri="{FF2B5EF4-FFF2-40B4-BE49-F238E27FC236}">
                <a16:creationId xmlns:a16="http://schemas.microsoft.com/office/drawing/2014/main" id="{125F5E94-AC1D-2D44-AC87-CB8B4C42E227}"/>
              </a:ext>
            </a:extLst>
          </p:cNvPr>
          <p:cNvSpPr txBox="1">
            <a:spLocks noGrp="1"/>
          </p:cNvSpPr>
          <p:nvPr>
            <p:ph idx="1"/>
          </p:nvPr>
        </p:nvSpPr>
        <p:spPr>
          <a:xfrm>
            <a:off x="4855628" y="446090"/>
            <a:ext cx="6252630" cy="5414967"/>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a:extLst>
              <a:ext uri="{FF2B5EF4-FFF2-40B4-BE49-F238E27FC236}">
                <a16:creationId xmlns:a16="http://schemas.microsoft.com/office/drawing/2014/main" id="{D967E90E-713A-1245-8B98-D46E33F718AD}"/>
              </a:ext>
            </a:extLst>
          </p:cNvPr>
          <p:cNvSpPr txBox="1">
            <a:spLocks noGrp="1"/>
          </p:cNvSpPr>
          <p:nvPr>
            <p:ph type="body" idx="2"/>
          </p:nvPr>
        </p:nvSpPr>
        <p:spPr>
          <a:xfrm>
            <a:off x="1073148" y="3022604"/>
            <a:ext cx="3547533" cy="2838453"/>
          </a:xfrm>
        </p:spPr>
        <p:txBody>
          <a:bodyPr/>
          <a:lstStyle>
            <a:lvl1pPr marL="0" indent="0">
              <a:spcBef>
                <a:spcPts val="700"/>
              </a:spcBef>
              <a:buNone/>
              <a:defRPr sz="2800"/>
            </a:lvl1pPr>
          </a:lstStyle>
          <a:p>
            <a:pPr lvl="0"/>
            <a:r>
              <a:rPr lang="fr-FR"/>
              <a:t>Modifiez les styles du texte du masque</a:t>
            </a:r>
          </a:p>
        </p:txBody>
      </p:sp>
      <p:sp>
        <p:nvSpPr>
          <p:cNvPr id="6" name="Espace réservé de la date 4">
            <a:extLst>
              <a:ext uri="{FF2B5EF4-FFF2-40B4-BE49-F238E27FC236}">
                <a16:creationId xmlns:a16="http://schemas.microsoft.com/office/drawing/2014/main" id="{6114E7DC-830B-9144-ABB7-4CD20F11872F}"/>
              </a:ext>
            </a:extLst>
          </p:cNvPr>
          <p:cNvSpPr txBox="1">
            <a:spLocks noGrp="1"/>
          </p:cNvSpPr>
          <p:nvPr>
            <p:ph type="dt" sz="half" idx="7"/>
          </p:nvPr>
        </p:nvSpPr>
        <p:spPr/>
        <p:txBody>
          <a:bodyPr/>
          <a:lstStyle>
            <a:lvl1pPr>
              <a:defRPr/>
            </a:lvl1pPr>
          </a:lstStyle>
          <a:p>
            <a:pPr lvl="0"/>
            <a:fld id="{C5876A28-4BF4-43DE-8165-CB5C54AF676F}" type="datetime1">
              <a:rPr lang="fr-FR" smtClean="0"/>
              <a:t>06/10/2023</a:t>
            </a:fld>
            <a:endParaRPr lang="fr-FR"/>
          </a:p>
        </p:txBody>
      </p:sp>
      <p:sp>
        <p:nvSpPr>
          <p:cNvPr id="7" name="Espace réservé du pied de page 5">
            <a:extLst>
              <a:ext uri="{FF2B5EF4-FFF2-40B4-BE49-F238E27FC236}">
                <a16:creationId xmlns:a16="http://schemas.microsoft.com/office/drawing/2014/main" id="{67D339FE-168E-9C43-B8C8-028E41E0DDAA}"/>
              </a:ext>
            </a:extLst>
          </p:cNvPr>
          <p:cNvSpPr txBox="1">
            <a:spLocks noGrp="1"/>
          </p:cNvSpPr>
          <p:nvPr>
            <p:ph type="ftr" sz="quarter" idx="9"/>
          </p:nvPr>
        </p:nvSpPr>
        <p:spPr/>
        <p:txBody>
          <a:bodyPr/>
          <a:lstStyle>
            <a:lvl1pPr>
              <a:defRPr/>
            </a:lvl1pPr>
          </a:lstStyle>
          <a:p>
            <a:pPr lvl="0"/>
            <a:r>
              <a:rPr lang="fr-FR"/>
              <a:t>Ajouter un pied de page</a:t>
            </a:r>
          </a:p>
        </p:txBody>
      </p:sp>
      <p:sp>
        <p:nvSpPr>
          <p:cNvPr id="8" name="Espace réservé du numéro de diapositive 6">
            <a:extLst>
              <a:ext uri="{FF2B5EF4-FFF2-40B4-BE49-F238E27FC236}">
                <a16:creationId xmlns:a16="http://schemas.microsoft.com/office/drawing/2014/main" id="{9B912D14-E6D6-E945-8071-5BDF55390194}"/>
              </a:ext>
            </a:extLst>
          </p:cNvPr>
          <p:cNvSpPr txBox="1">
            <a:spLocks noGrp="1"/>
          </p:cNvSpPr>
          <p:nvPr>
            <p:ph type="sldNum" sz="quarter" idx="8"/>
          </p:nvPr>
        </p:nvSpPr>
        <p:spPr/>
        <p:txBody>
          <a:bodyPr/>
          <a:lstStyle>
            <a:lvl1pPr>
              <a:defRPr/>
            </a:lvl1pPr>
          </a:lstStyle>
          <a:p>
            <a:pPr lvl="0"/>
            <a:fld id="{8D948A45-B927-E945-8468-120CB0C3103F}" type="slidenum">
              <a:t>‹N°›</a:t>
            </a:fld>
            <a:endParaRPr lang="fr-FR"/>
          </a:p>
        </p:txBody>
      </p:sp>
    </p:spTree>
    <p:extLst>
      <p:ext uri="{BB962C8B-B14F-4D97-AF65-F5344CB8AC3E}">
        <p14:creationId xmlns:p14="http://schemas.microsoft.com/office/powerpoint/2010/main" val="2805141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12AEF630-DC99-0C4A-9DEF-D5AB5B39400F}"/>
              </a:ext>
            </a:extLst>
          </p:cNvPr>
          <p:cNvSpPr/>
          <p:nvPr/>
        </p:nvSpPr>
        <p:spPr>
          <a:xfrm>
            <a:off x="631694" y="1081451"/>
            <a:ext cx="6332412" cy="3239188"/>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306101F3-4BD1-3143-9904-8CEFD0B1D60F}"/>
              </a:ext>
            </a:extLst>
          </p:cNvPr>
          <p:cNvSpPr txBox="1">
            <a:spLocks noGrp="1"/>
          </p:cNvSpPr>
          <p:nvPr>
            <p:ph type="title"/>
          </p:nvPr>
        </p:nvSpPr>
        <p:spPr>
          <a:xfrm>
            <a:off x="850986" y="1238499"/>
            <a:ext cx="5893838" cy="2645907"/>
          </a:xfrm>
        </p:spPr>
        <p:txBody>
          <a:bodyPr/>
          <a:lstStyle>
            <a:lvl1pPr>
              <a:defRPr/>
            </a:lvl1pPr>
          </a:lstStyle>
          <a:p>
            <a:pPr lvl="0"/>
            <a:r>
              <a:rPr lang="fr-FR"/>
              <a:t>Modifiez le style du titre</a:t>
            </a:r>
          </a:p>
        </p:txBody>
      </p:sp>
      <p:sp>
        <p:nvSpPr>
          <p:cNvPr id="4" name="Espace réservé du texte 2">
            <a:extLst>
              <a:ext uri="{FF2B5EF4-FFF2-40B4-BE49-F238E27FC236}">
                <a16:creationId xmlns:a16="http://schemas.microsoft.com/office/drawing/2014/main" id="{20972652-275B-144C-B667-96A51D7653EC}"/>
              </a:ext>
            </a:extLst>
          </p:cNvPr>
          <p:cNvSpPr txBox="1">
            <a:spLocks noGrp="1"/>
          </p:cNvSpPr>
          <p:nvPr>
            <p:ph type="body" idx="4294967295"/>
          </p:nvPr>
        </p:nvSpPr>
        <p:spPr>
          <a:xfrm>
            <a:off x="853190" y="4443682"/>
            <a:ext cx="5891634" cy="713241"/>
          </a:xfrm>
        </p:spPr>
        <p:txBody>
          <a:bodyPr anchor="t"/>
          <a:lstStyle>
            <a:lvl1pPr marL="0" indent="0">
              <a:buNone/>
              <a:defRPr/>
            </a:lvl1pPr>
          </a:lstStyle>
          <a:p>
            <a:pPr lvl="0"/>
            <a:r>
              <a:rPr lang="fr-FR"/>
              <a:t>Modifiez les styles du texte du masque</a:t>
            </a:r>
          </a:p>
        </p:txBody>
      </p:sp>
      <p:sp>
        <p:nvSpPr>
          <p:cNvPr id="5" name="Espace réservé du texte 5">
            <a:extLst>
              <a:ext uri="{FF2B5EF4-FFF2-40B4-BE49-F238E27FC236}">
                <a16:creationId xmlns:a16="http://schemas.microsoft.com/office/drawing/2014/main" id="{54203A78-A0CB-D543-A0C3-83A2980D0A4F}"/>
              </a:ext>
            </a:extLst>
          </p:cNvPr>
          <p:cNvSpPr txBox="1">
            <a:spLocks noGrp="1"/>
          </p:cNvSpPr>
          <p:nvPr>
            <p:ph type="body" idx="4294967295"/>
          </p:nvPr>
        </p:nvSpPr>
        <p:spPr>
          <a:xfrm>
            <a:off x="7574642" y="1081451"/>
            <a:ext cx="3810003" cy="4075462"/>
          </a:xfrm>
        </p:spPr>
        <p:txBody>
          <a:bodyPr anchor="t"/>
          <a:lstStyle>
            <a:lvl1pPr marL="0" indent="0">
              <a:spcBef>
                <a:spcPts val="700"/>
              </a:spcBef>
              <a:buNone/>
              <a:defRPr sz="2800"/>
            </a:lvl1pPr>
          </a:lstStyle>
          <a:p>
            <a:pPr lvl="0"/>
            <a:r>
              <a:rPr lang="fr-FR"/>
              <a:t>Modifiez les styles du texte du masque</a:t>
            </a:r>
          </a:p>
        </p:txBody>
      </p:sp>
      <p:sp>
        <p:nvSpPr>
          <p:cNvPr id="6" name="Espace réservé de la date 3">
            <a:extLst>
              <a:ext uri="{FF2B5EF4-FFF2-40B4-BE49-F238E27FC236}">
                <a16:creationId xmlns:a16="http://schemas.microsoft.com/office/drawing/2014/main" id="{32EB915C-3073-8546-90B5-76D06647DC70}"/>
              </a:ext>
            </a:extLst>
          </p:cNvPr>
          <p:cNvSpPr txBox="1">
            <a:spLocks noGrp="1"/>
          </p:cNvSpPr>
          <p:nvPr>
            <p:ph type="dt" sz="half" idx="7"/>
          </p:nvPr>
        </p:nvSpPr>
        <p:spPr/>
        <p:txBody>
          <a:bodyPr/>
          <a:lstStyle>
            <a:lvl1pPr>
              <a:defRPr/>
            </a:lvl1pPr>
          </a:lstStyle>
          <a:p>
            <a:pPr lvl="0"/>
            <a:fld id="{DAA58700-9E49-49D7-8D75-9D5DAC9EB438}" type="datetime1">
              <a:rPr lang="fr-FR" smtClean="0"/>
              <a:t>06/10/2023</a:t>
            </a:fld>
            <a:endParaRPr lang="fr-FR"/>
          </a:p>
        </p:txBody>
      </p:sp>
      <p:sp>
        <p:nvSpPr>
          <p:cNvPr id="7" name="Espace réservé du pied de page 4">
            <a:extLst>
              <a:ext uri="{FF2B5EF4-FFF2-40B4-BE49-F238E27FC236}">
                <a16:creationId xmlns:a16="http://schemas.microsoft.com/office/drawing/2014/main" id="{99B73691-382D-1940-B436-FC9D6FCC778E}"/>
              </a:ext>
            </a:extLst>
          </p:cNvPr>
          <p:cNvSpPr txBox="1">
            <a:spLocks noGrp="1"/>
          </p:cNvSpPr>
          <p:nvPr>
            <p:ph type="ftr" sz="quarter" idx="9"/>
          </p:nvPr>
        </p:nvSpPr>
        <p:spPr/>
        <p:txBody>
          <a:bodyPr/>
          <a:lstStyle>
            <a:lvl1pPr>
              <a:defRPr/>
            </a:lvl1pPr>
          </a:lstStyle>
          <a:p>
            <a:pPr lvl="0"/>
            <a:r>
              <a:rPr lang="fr-FR"/>
              <a:t>Ajouter un pied de page</a:t>
            </a:r>
          </a:p>
        </p:txBody>
      </p:sp>
      <p:sp>
        <p:nvSpPr>
          <p:cNvPr id="8" name="Espace réservé du numéro de diapositive 5">
            <a:extLst>
              <a:ext uri="{FF2B5EF4-FFF2-40B4-BE49-F238E27FC236}">
                <a16:creationId xmlns:a16="http://schemas.microsoft.com/office/drawing/2014/main" id="{C778848B-38BE-EB4E-9F88-986B6ED5D1E8}"/>
              </a:ext>
            </a:extLst>
          </p:cNvPr>
          <p:cNvSpPr txBox="1">
            <a:spLocks noGrp="1"/>
          </p:cNvSpPr>
          <p:nvPr>
            <p:ph type="sldNum" sz="quarter" idx="8"/>
          </p:nvPr>
        </p:nvSpPr>
        <p:spPr/>
        <p:txBody>
          <a:bodyPr/>
          <a:lstStyle>
            <a:lvl1pPr>
              <a:defRPr/>
            </a:lvl1pPr>
          </a:lstStyle>
          <a:p>
            <a:pPr lvl="0"/>
            <a:fld id="{3DAF5632-1756-524D-B69B-55A2D146213F}" type="slidenum">
              <a:t>‹N°›</a:t>
            </a:fld>
            <a:endParaRPr lang="fr-FR"/>
          </a:p>
        </p:txBody>
      </p:sp>
    </p:spTree>
    <p:extLst>
      <p:ext uri="{BB962C8B-B14F-4D97-AF65-F5344CB8AC3E}">
        <p14:creationId xmlns:p14="http://schemas.microsoft.com/office/powerpoint/2010/main" val="299907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rte de nom">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0B936A2E-3919-434B-A1D2-7786C1FEB620}"/>
              </a:ext>
            </a:extLst>
          </p:cNvPr>
          <p:cNvSpPr/>
          <p:nvPr/>
        </p:nvSpPr>
        <p:spPr>
          <a:xfrm>
            <a:off x="1140887" y="2286585"/>
            <a:ext cx="4895112" cy="2503974"/>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7BA00978-01FC-244B-9C78-A5BF05E8B8C0}"/>
              </a:ext>
            </a:extLst>
          </p:cNvPr>
          <p:cNvSpPr txBox="1">
            <a:spLocks noGrp="1"/>
          </p:cNvSpPr>
          <p:nvPr>
            <p:ph type="title"/>
          </p:nvPr>
        </p:nvSpPr>
        <p:spPr>
          <a:xfrm>
            <a:off x="1357088" y="2435952"/>
            <a:ext cx="4382518" cy="2007784"/>
          </a:xfrm>
        </p:spPr>
        <p:txBody>
          <a:bodyPr/>
          <a:lstStyle>
            <a:lvl1pPr>
              <a:defRPr/>
            </a:lvl1pPr>
          </a:lstStyle>
          <a:p>
            <a:pPr lvl="0"/>
            <a:r>
              <a:rPr lang="fr-FR"/>
              <a:t>Modifiez le style du titre</a:t>
            </a:r>
          </a:p>
        </p:txBody>
      </p:sp>
      <p:sp>
        <p:nvSpPr>
          <p:cNvPr id="4" name="Espace réservé du texte 5">
            <a:extLst>
              <a:ext uri="{FF2B5EF4-FFF2-40B4-BE49-F238E27FC236}">
                <a16:creationId xmlns:a16="http://schemas.microsoft.com/office/drawing/2014/main" id="{D35A7B95-0A18-8242-B35A-A809FAC2A560}"/>
              </a:ext>
            </a:extLst>
          </p:cNvPr>
          <p:cNvSpPr txBox="1">
            <a:spLocks noGrp="1"/>
          </p:cNvSpPr>
          <p:nvPr>
            <p:ph type="body" idx="4294967295"/>
          </p:nvPr>
        </p:nvSpPr>
        <p:spPr>
          <a:xfrm>
            <a:off x="6155996" y="2286000"/>
            <a:ext cx="4880299" cy="2295528"/>
          </a:xfrm>
        </p:spPr>
        <p:txBody>
          <a:bodyPr anchorCtr="1"/>
          <a:lstStyle>
            <a:lvl1pPr marL="0" indent="0" algn="ctr">
              <a:spcBef>
                <a:spcPts val="700"/>
              </a:spcBef>
              <a:buNone/>
              <a:defRPr sz="2800"/>
            </a:lvl1pPr>
          </a:lstStyle>
          <a:p>
            <a:pPr lvl="0"/>
            <a:r>
              <a:rPr lang="fr-FR"/>
              <a:t>Modifiez les styles du texte du masque</a:t>
            </a:r>
          </a:p>
        </p:txBody>
      </p:sp>
      <p:sp>
        <p:nvSpPr>
          <p:cNvPr id="5" name="Espace réservé de la date 1">
            <a:extLst>
              <a:ext uri="{FF2B5EF4-FFF2-40B4-BE49-F238E27FC236}">
                <a16:creationId xmlns:a16="http://schemas.microsoft.com/office/drawing/2014/main" id="{9E206107-4C9F-1547-97F1-505D5288531E}"/>
              </a:ext>
            </a:extLst>
          </p:cNvPr>
          <p:cNvSpPr txBox="1">
            <a:spLocks noGrp="1"/>
          </p:cNvSpPr>
          <p:nvPr>
            <p:ph type="dt" sz="half" idx="7"/>
          </p:nvPr>
        </p:nvSpPr>
        <p:spPr/>
        <p:txBody>
          <a:bodyPr/>
          <a:lstStyle>
            <a:lvl1pPr>
              <a:defRPr/>
            </a:lvl1pPr>
          </a:lstStyle>
          <a:p>
            <a:pPr lvl="0"/>
            <a:fld id="{DA7979D4-AEA0-4706-90B0-EF1A7271C482}" type="datetime1">
              <a:rPr lang="fr-FR" smtClean="0"/>
              <a:t>06/10/2023</a:t>
            </a:fld>
            <a:endParaRPr lang="fr-FR"/>
          </a:p>
        </p:txBody>
      </p:sp>
      <p:sp>
        <p:nvSpPr>
          <p:cNvPr id="6" name="Espace réservé du pied de page 2">
            <a:extLst>
              <a:ext uri="{FF2B5EF4-FFF2-40B4-BE49-F238E27FC236}">
                <a16:creationId xmlns:a16="http://schemas.microsoft.com/office/drawing/2014/main" id="{D371E3CC-2DDA-FA46-88B8-39CB655A9713}"/>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3">
            <a:extLst>
              <a:ext uri="{FF2B5EF4-FFF2-40B4-BE49-F238E27FC236}">
                <a16:creationId xmlns:a16="http://schemas.microsoft.com/office/drawing/2014/main" id="{8FF881DB-13F7-EF4F-AC6D-4C86884B06F7}"/>
              </a:ext>
            </a:extLst>
          </p:cNvPr>
          <p:cNvSpPr txBox="1">
            <a:spLocks noGrp="1"/>
          </p:cNvSpPr>
          <p:nvPr>
            <p:ph type="sldNum" sz="quarter" idx="8"/>
          </p:nvPr>
        </p:nvSpPr>
        <p:spPr/>
        <p:txBody>
          <a:bodyPr/>
          <a:lstStyle>
            <a:lvl1pPr>
              <a:defRPr/>
            </a:lvl1pPr>
          </a:lstStyle>
          <a:p>
            <a:pPr lvl="0"/>
            <a:fld id="{2DD7D69E-657B-A746-A737-8F620CEFC4E7}" type="slidenum">
              <a:t>‹N°›</a:t>
            </a:fld>
            <a:endParaRPr lang="fr-FR"/>
          </a:p>
        </p:txBody>
      </p:sp>
    </p:spTree>
    <p:extLst>
      <p:ext uri="{BB962C8B-B14F-4D97-AF65-F5344CB8AC3E}">
        <p14:creationId xmlns:p14="http://schemas.microsoft.com/office/powerpoint/2010/main" val="1569442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5539699E-1392-FE4B-8C94-F1B267368F79}"/>
              </a:ext>
            </a:extLst>
          </p:cNvPr>
          <p:cNvSpPr/>
          <p:nvPr/>
        </p:nvSpPr>
        <p:spPr>
          <a:xfrm>
            <a:off x="7669648" y="0"/>
            <a:ext cx="4522348" cy="5861047"/>
          </a:xfrm>
          <a:custGeom>
            <a:avLst/>
            <a:gdLst>
              <a:gd name="f0" fmla="val w"/>
              <a:gd name="f1" fmla="val h"/>
              <a:gd name="f2" fmla="val 0"/>
              <a:gd name="f3" fmla="val 2879"/>
              <a:gd name="f4" fmla="val 4320"/>
              <a:gd name="f5" fmla="val 183"/>
              <a:gd name="f6" fmla="val 1197"/>
              <a:gd name="f7" fmla="val 8"/>
              <a:gd name="f8" fmla="val 1372"/>
              <a:gd name="f9" fmla="val 6"/>
              <a:gd name="f10" fmla="val 1376"/>
              <a:gd name="f11" fmla="val 3"/>
              <a:gd name="f12" fmla="val 1382"/>
              <a:gd name="f13" fmla="val 1387"/>
              <a:gd name="f14" fmla="val 1393"/>
              <a:gd name="f15" fmla="val 1399"/>
              <a:gd name="f16" fmla="val 1404"/>
              <a:gd name="f17" fmla="val 1410"/>
              <a:gd name="f18" fmla="val 1414"/>
              <a:gd name="f19" fmla="val 1589"/>
              <a:gd name="f20" fmla="*/ f0 1 2879"/>
              <a:gd name="f21" fmla="*/ f1 1 4320"/>
              <a:gd name="f22" fmla="val f2"/>
              <a:gd name="f23" fmla="val f3"/>
              <a:gd name="f24" fmla="val f4"/>
              <a:gd name="f25" fmla="+- f24 0 f22"/>
              <a:gd name="f26" fmla="+- f23 0 f22"/>
              <a:gd name="f27" fmla="*/ f26 1 2879"/>
              <a:gd name="f28" fmla="*/ f25 1 4320"/>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879" h="4320">
                <a:moveTo>
                  <a:pt x="f5" y="f2"/>
                </a:moveTo>
                <a:lnTo>
                  <a:pt x="f5" y="f6"/>
                </a:lnTo>
                <a:lnTo>
                  <a:pt x="f7" y="f8"/>
                </a:lnTo>
                <a:lnTo>
                  <a:pt x="f7" y="f8"/>
                </a:lnTo>
                <a:lnTo>
                  <a:pt x="f9" y="f10"/>
                </a:lnTo>
                <a:lnTo>
                  <a:pt x="f11" y="f12"/>
                </a:lnTo>
                <a:lnTo>
                  <a:pt x="f2" y="f13"/>
                </a:lnTo>
                <a:lnTo>
                  <a:pt x="f2" y="f14"/>
                </a:lnTo>
                <a:lnTo>
                  <a:pt x="f2" y="f15"/>
                </a:lnTo>
                <a:lnTo>
                  <a:pt x="f11" y="f16"/>
                </a:lnTo>
                <a:lnTo>
                  <a:pt x="f9" y="f17"/>
                </a:lnTo>
                <a:lnTo>
                  <a:pt x="f7" y="f18"/>
                </a:lnTo>
                <a:lnTo>
                  <a:pt x="f5" y="f19"/>
                </a:lnTo>
                <a:lnTo>
                  <a:pt x="f5" y="f4"/>
                </a:lnTo>
                <a:lnTo>
                  <a:pt x="f3" y="f4"/>
                </a:lnTo>
                <a:lnTo>
                  <a:pt x="f3" y="f2"/>
                </a:lnTo>
                <a:lnTo>
                  <a:pt x="f5"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vertical 1">
            <a:extLst>
              <a:ext uri="{FF2B5EF4-FFF2-40B4-BE49-F238E27FC236}">
                <a16:creationId xmlns:a16="http://schemas.microsoft.com/office/drawing/2014/main" id="{38BD7E74-3A7D-0943-99D2-0C1BD4559461}"/>
              </a:ext>
            </a:extLst>
          </p:cNvPr>
          <p:cNvSpPr txBox="1">
            <a:spLocks noGrp="1"/>
          </p:cNvSpPr>
          <p:nvPr>
            <p:ph type="title" orient="vert"/>
          </p:nvPr>
        </p:nvSpPr>
        <p:spPr>
          <a:xfrm>
            <a:off x="8183541" y="586166"/>
            <a:ext cx="3754462" cy="5134794"/>
          </a:xfrm>
        </p:spPr>
        <p:txBody>
          <a:bodyPr anchorCtr="1"/>
          <a:lstStyle>
            <a:lvl1pPr>
              <a:defRPr/>
            </a:lvl1pPr>
          </a:lstStyle>
          <a:p>
            <a:pPr lvl="0"/>
            <a:r>
              <a:rPr lang="fr-FR"/>
              <a:t>Modifiez le style du titre</a:t>
            </a:r>
          </a:p>
        </p:txBody>
      </p:sp>
      <p:sp>
        <p:nvSpPr>
          <p:cNvPr id="4" name="Espace réservé du texte vertical 2">
            <a:extLst>
              <a:ext uri="{FF2B5EF4-FFF2-40B4-BE49-F238E27FC236}">
                <a16:creationId xmlns:a16="http://schemas.microsoft.com/office/drawing/2014/main" id="{80E70492-8E66-6144-90E8-1941F721EB93}"/>
              </a:ext>
            </a:extLst>
          </p:cNvPr>
          <p:cNvSpPr txBox="1">
            <a:spLocks noGrp="1"/>
          </p:cNvSpPr>
          <p:nvPr>
            <p:ph type="body" orient="vert" idx="1"/>
          </p:nvPr>
        </p:nvSpPr>
        <p:spPr>
          <a:xfrm>
            <a:off x="810002" y="446090"/>
            <a:ext cx="6611541" cy="5414957"/>
          </a:xfrm>
        </p:spPr>
        <p:txBody>
          <a:bodyPr anchorCtr="1"/>
          <a:lstStyle>
            <a:lvl1pPr algn="ctr">
              <a:defRPr/>
            </a:lvl1pPr>
            <a:lvl2pPr algn="ctr">
              <a:defRPr/>
            </a:lvl2pPr>
            <a:lvl3pPr algn="ctr">
              <a:defRPr/>
            </a:lvl3pPr>
            <a:lvl4pPr algn="ctr">
              <a:defRPr/>
            </a:lvl4pPr>
            <a:lvl5pPr algn="ct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C9C6AFB6-6A83-BD4C-8764-9826D6507502}"/>
              </a:ext>
            </a:extLst>
          </p:cNvPr>
          <p:cNvSpPr txBox="1">
            <a:spLocks noGrp="1"/>
          </p:cNvSpPr>
          <p:nvPr>
            <p:ph type="dt" sz="half" idx="7"/>
          </p:nvPr>
        </p:nvSpPr>
        <p:spPr/>
        <p:txBody>
          <a:bodyPr/>
          <a:lstStyle>
            <a:lvl1pPr>
              <a:defRPr/>
            </a:lvl1pPr>
          </a:lstStyle>
          <a:p>
            <a:pPr lvl="0"/>
            <a:fld id="{2D585084-7C73-4D6C-88C8-7CC65FDECB81}" type="datetime1">
              <a:rPr lang="fr-FR" smtClean="0"/>
              <a:t>06/10/2023</a:t>
            </a:fld>
            <a:endParaRPr lang="fr-FR"/>
          </a:p>
        </p:txBody>
      </p:sp>
      <p:sp>
        <p:nvSpPr>
          <p:cNvPr id="6" name="Espace réservé du pied de page 4">
            <a:extLst>
              <a:ext uri="{FF2B5EF4-FFF2-40B4-BE49-F238E27FC236}">
                <a16:creationId xmlns:a16="http://schemas.microsoft.com/office/drawing/2014/main" id="{07747642-4E87-6443-AB44-71E351C4E59B}"/>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5">
            <a:extLst>
              <a:ext uri="{FF2B5EF4-FFF2-40B4-BE49-F238E27FC236}">
                <a16:creationId xmlns:a16="http://schemas.microsoft.com/office/drawing/2014/main" id="{1C0DB484-27BA-3B40-9A57-5616BFAB27E9}"/>
              </a:ext>
            </a:extLst>
          </p:cNvPr>
          <p:cNvSpPr txBox="1">
            <a:spLocks noGrp="1"/>
          </p:cNvSpPr>
          <p:nvPr>
            <p:ph type="sldNum" sz="quarter" idx="8"/>
          </p:nvPr>
        </p:nvSpPr>
        <p:spPr/>
        <p:txBody>
          <a:bodyPr/>
          <a:lstStyle>
            <a:lvl1pPr>
              <a:defRPr/>
            </a:lvl1pPr>
          </a:lstStyle>
          <a:p>
            <a:pPr lvl="0"/>
            <a:fld id="{BBAA1F34-3779-ED48-8420-501333ED221C}" type="slidenum">
              <a:t>‹N°›</a:t>
            </a:fld>
            <a:endParaRPr lang="fr-FR"/>
          </a:p>
        </p:txBody>
      </p:sp>
    </p:spTree>
    <p:extLst>
      <p:ext uri="{BB962C8B-B14F-4D97-AF65-F5344CB8AC3E}">
        <p14:creationId xmlns:p14="http://schemas.microsoft.com/office/powerpoint/2010/main" val="186898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1C52F6F3-3B9E-414C-B9ED-A6EC7F456840}"/>
              </a:ext>
            </a:extLst>
          </p:cNvPr>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64DFC884-85FA-F443-9108-3AA7F384D89E}"/>
              </a:ext>
            </a:extLst>
          </p:cNvPr>
          <p:cNvSpPr txBox="1">
            <a:spLocks noGrp="1"/>
          </p:cNvSpPr>
          <p:nvPr>
            <p:ph type="title"/>
          </p:nvPr>
        </p:nvSpPr>
        <p:spPr/>
        <p:txBody>
          <a:bodyPr/>
          <a:lstStyle>
            <a:lvl1pPr>
              <a:defRPr/>
            </a:lvl1pPr>
          </a:lstStyle>
          <a:p>
            <a:pPr lvl="0"/>
            <a:r>
              <a:rPr lang="fr-FR"/>
              <a:t>Modifiez le style du titre</a:t>
            </a:r>
          </a:p>
        </p:txBody>
      </p:sp>
      <p:sp>
        <p:nvSpPr>
          <p:cNvPr id="4" name="Espace réservé du contenu 3">
            <a:extLst>
              <a:ext uri="{FF2B5EF4-FFF2-40B4-BE49-F238E27FC236}">
                <a16:creationId xmlns:a16="http://schemas.microsoft.com/office/drawing/2014/main" id="{8545208E-D758-F14D-BAC5-52216EEAEAE8}"/>
              </a:ext>
            </a:extLst>
          </p:cNvPr>
          <p:cNvSpPr txBox="1">
            <a:spLocks noGrp="1"/>
          </p:cNvSpPr>
          <p:nvPr>
            <p:ph idx="4294967295"/>
          </p:nvPr>
        </p:nvSpPr>
        <p:spPr>
          <a:xfrm>
            <a:off x="6187415" y="2222284"/>
            <a:ext cx="5194587" cy="3638763"/>
          </a:xfrm>
          <a:ln w="25402">
            <a:solidFill>
              <a:srgbClr val="E7E6E6"/>
            </a:solidFill>
          </a:ln>
          <a:effectLst>
            <a:outerShdw dir="16200000" algn="tl">
              <a:srgbClr val="000000">
                <a:alpha val="40000"/>
              </a:srgbClr>
            </a:outerShdw>
          </a:effectLst>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1866D2-D5EB-2545-A640-327B7F9EF9F4}"/>
              </a:ext>
            </a:extLst>
          </p:cNvPr>
          <p:cNvSpPr txBox="1">
            <a:spLocks noGrp="1"/>
          </p:cNvSpPr>
          <p:nvPr>
            <p:ph type="dt" sz="half" idx="7"/>
          </p:nvPr>
        </p:nvSpPr>
        <p:spPr/>
        <p:txBody>
          <a:bodyPr/>
          <a:lstStyle>
            <a:lvl1pPr>
              <a:defRPr/>
            </a:lvl1pPr>
          </a:lstStyle>
          <a:p>
            <a:pPr lvl="0"/>
            <a:fld id="{4C437113-CBA8-4F1C-A167-BA1A85FFA909}" type="datetime1">
              <a:rPr lang="fr-FR" smtClean="0"/>
              <a:t>06/10/2023</a:t>
            </a:fld>
            <a:endParaRPr lang="fr-FR"/>
          </a:p>
        </p:txBody>
      </p:sp>
      <p:sp>
        <p:nvSpPr>
          <p:cNvPr id="6" name="Espace réservé du pied de page 5">
            <a:extLst>
              <a:ext uri="{FF2B5EF4-FFF2-40B4-BE49-F238E27FC236}">
                <a16:creationId xmlns:a16="http://schemas.microsoft.com/office/drawing/2014/main" id="{978996BB-FB99-F942-84BC-C46131EA719A}"/>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6">
            <a:extLst>
              <a:ext uri="{FF2B5EF4-FFF2-40B4-BE49-F238E27FC236}">
                <a16:creationId xmlns:a16="http://schemas.microsoft.com/office/drawing/2014/main" id="{56721B40-1927-B849-958D-53A3B88C83FF}"/>
              </a:ext>
            </a:extLst>
          </p:cNvPr>
          <p:cNvSpPr txBox="1">
            <a:spLocks noGrp="1"/>
          </p:cNvSpPr>
          <p:nvPr>
            <p:ph type="sldNum" sz="quarter" idx="8"/>
          </p:nvPr>
        </p:nvSpPr>
        <p:spPr/>
        <p:txBody>
          <a:bodyPr/>
          <a:lstStyle>
            <a:lvl1pPr>
              <a:defRPr/>
            </a:lvl1pPr>
          </a:lstStyle>
          <a:p>
            <a:pPr lvl="0"/>
            <a:fld id="{984A377B-8DDB-DF4E-A5D7-241F425B38BE}" type="slidenum">
              <a:t>‹N°›</a:t>
            </a:fld>
            <a:endParaRPr lang="fr-FR"/>
          </a:p>
        </p:txBody>
      </p:sp>
      <p:sp>
        <p:nvSpPr>
          <p:cNvPr id="8" name="Espace réservé du contenu 2">
            <a:extLst>
              <a:ext uri="{FF2B5EF4-FFF2-40B4-BE49-F238E27FC236}">
                <a16:creationId xmlns:a16="http://schemas.microsoft.com/office/drawing/2014/main" id="{40790FDB-2FEB-B64D-BD57-4EE19A9FDA5D}"/>
              </a:ext>
            </a:extLst>
          </p:cNvPr>
          <p:cNvSpPr txBox="1">
            <a:spLocks noGrp="1"/>
          </p:cNvSpPr>
          <p:nvPr>
            <p:ph idx="4294967295"/>
          </p:nvPr>
        </p:nvSpPr>
        <p:spPr>
          <a:xfrm>
            <a:off x="838203" y="2222284"/>
            <a:ext cx="5181603" cy="363876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824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ntenu de section uniquement ">
    <p:spTree>
      <p:nvGrpSpPr>
        <p:cNvPr id="1" name=""/>
        <p:cNvGrpSpPr/>
        <p:nvPr/>
      </p:nvGrpSpPr>
      <p:grpSpPr>
        <a:xfrm>
          <a:off x="0" y="0"/>
          <a:ext cx="0" cy="0"/>
          <a:chOff x="0" y="0"/>
          <a:chExt cx="0" cy="0"/>
        </a:xfrm>
      </p:grpSpPr>
      <p:sp>
        <p:nvSpPr>
          <p:cNvPr id="2" name="Forme libre 7">
            <a:extLst>
              <a:ext uri="{FF2B5EF4-FFF2-40B4-BE49-F238E27FC236}">
                <a16:creationId xmlns:a16="http://schemas.microsoft.com/office/drawing/2014/main" id="{3B4DC916-0B37-B34B-913D-AACB74F6ACAE}"/>
              </a:ext>
            </a:extLst>
          </p:cNvPr>
          <p:cNvSpPr/>
          <p:nvPr/>
        </p:nvSpPr>
        <p:spPr>
          <a:xfrm>
            <a:off x="0" y="0"/>
            <a:ext cx="12191996" cy="6251332"/>
          </a:xfrm>
          <a:custGeom>
            <a:avLst/>
            <a:gdLst>
              <a:gd name="f0" fmla="val w"/>
              <a:gd name="f1" fmla="val h"/>
              <a:gd name="f2" fmla="val 0"/>
              <a:gd name="f3" fmla="val 5760"/>
              <a:gd name="f4" fmla="val 3278"/>
              <a:gd name="f5" fmla="val 3090"/>
              <a:gd name="f6" fmla="val 4817"/>
              <a:gd name="f7" fmla="val 4637"/>
              <a:gd name="f8" fmla="val 3270"/>
              <a:gd name="f9" fmla="val 4633"/>
              <a:gd name="f10" fmla="val 3272"/>
              <a:gd name="f11" fmla="val 4627"/>
              <a:gd name="f12" fmla="val 3275"/>
              <a:gd name="f13" fmla="val 4621"/>
              <a:gd name="f14" fmla="val 4616"/>
              <a:gd name="f15" fmla="val 4610"/>
              <a:gd name="f16" fmla="val 4605"/>
              <a:gd name="f17" fmla="val 4599"/>
              <a:gd name="f18" fmla="val 4595"/>
              <a:gd name="f19" fmla="val 441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2" y="f2"/>
                </a:moveTo>
                <a:lnTo>
                  <a:pt x="f3" y="f2"/>
                </a:lnTo>
                <a:lnTo>
                  <a:pt x="f3"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2" y="f5"/>
                </a:lnTo>
                <a:lnTo>
                  <a:pt x="f2" y="f2"/>
                </a:lnTo>
                <a:lnTo>
                  <a:pt x="f2"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35A429DC-1E89-A143-93B9-4C304295F0C2}"/>
              </a:ext>
            </a:extLst>
          </p:cNvPr>
          <p:cNvSpPr txBox="1">
            <a:spLocks noGrp="1"/>
          </p:cNvSpPr>
          <p:nvPr>
            <p:ph type="title"/>
          </p:nvPr>
        </p:nvSpPr>
        <p:spPr>
          <a:xfrm>
            <a:off x="451512" y="451512"/>
            <a:ext cx="11288972" cy="5149187"/>
          </a:xfrm>
        </p:spPr>
        <p:txBody>
          <a:bodyPr anchorCtr="1"/>
          <a:lstStyle>
            <a:lvl1pPr algn="ctr">
              <a:defRPr sz="4800"/>
            </a:lvl1pPr>
          </a:lstStyle>
          <a:p>
            <a:pPr lvl="0"/>
            <a:r>
              <a:rPr lang="fr-FR"/>
              <a:t>Modifiez le style du titre</a:t>
            </a:r>
          </a:p>
        </p:txBody>
      </p:sp>
      <p:sp>
        <p:nvSpPr>
          <p:cNvPr id="4" name="Espace réservé de la date 3">
            <a:extLst>
              <a:ext uri="{FF2B5EF4-FFF2-40B4-BE49-F238E27FC236}">
                <a16:creationId xmlns:a16="http://schemas.microsoft.com/office/drawing/2014/main" id="{04FB8E6A-26AE-674E-828F-5756B3C3F3B2}"/>
              </a:ext>
            </a:extLst>
          </p:cNvPr>
          <p:cNvSpPr txBox="1">
            <a:spLocks noGrp="1"/>
          </p:cNvSpPr>
          <p:nvPr>
            <p:ph type="dt" sz="half" idx="7"/>
          </p:nvPr>
        </p:nvSpPr>
        <p:spPr/>
        <p:txBody>
          <a:bodyPr/>
          <a:lstStyle>
            <a:lvl1pPr>
              <a:defRPr/>
            </a:lvl1pPr>
          </a:lstStyle>
          <a:p>
            <a:pPr lvl="0"/>
            <a:fld id="{0D4A1159-B847-40BD-ABD0-F13B573C6DBD}" type="datetime1">
              <a:rPr lang="fr-FR" smtClean="0"/>
              <a:t>06/10/2023</a:t>
            </a:fld>
            <a:endParaRPr lang="fr-FR"/>
          </a:p>
        </p:txBody>
      </p:sp>
      <p:sp>
        <p:nvSpPr>
          <p:cNvPr id="5" name="Espace réservé du pied de page 4">
            <a:extLst>
              <a:ext uri="{FF2B5EF4-FFF2-40B4-BE49-F238E27FC236}">
                <a16:creationId xmlns:a16="http://schemas.microsoft.com/office/drawing/2014/main" id="{3FD1BB8E-E9E0-2946-9090-D736D1402AB8}"/>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u numéro de diapositive 5">
            <a:extLst>
              <a:ext uri="{FF2B5EF4-FFF2-40B4-BE49-F238E27FC236}">
                <a16:creationId xmlns:a16="http://schemas.microsoft.com/office/drawing/2014/main" id="{838F38FA-D1A7-824C-9DFB-8F7A80994346}"/>
              </a:ext>
            </a:extLst>
          </p:cNvPr>
          <p:cNvSpPr txBox="1">
            <a:spLocks noGrp="1"/>
          </p:cNvSpPr>
          <p:nvPr>
            <p:ph type="sldNum" sz="quarter" idx="8"/>
          </p:nvPr>
        </p:nvSpPr>
        <p:spPr/>
        <p:txBody>
          <a:bodyPr/>
          <a:lstStyle>
            <a:lvl1pPr>
              <a:defRPr/>
            </a:lvl1pPr>
          </a:lstStyle>
          <a:p>
            <a:pPr lvl="0"/>
            <a:fld id="{14B85004-D1F2-6046-94A3-AC34F281C117}" type="slidenum">
              <a:t>‹N°›</a:t>
            </a:fld>
            <a:endParaRPr lang="fr-FR"/>
          </a:p>
        </p:txBody>
      </p:sp>
    </p:spTree>
    <p:extLst>
      <p:ext uri="{BB962C8B-B14F-4D97-AF65-F5344CB8AC3E}">
        <p14:creationId xmlns:p14="http://schemas.microsoft.com/office/powerpoint/2010/main" val="214256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eux contenus">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BB094689-F255-5D48-8447-4E19BDADB83C}"/>
              </a:ext>
            </a:extLst>
          </p:cNvPr>
          <p:cNvSpPr/>
          <p:nvPr/>
        </p:nvSpPr>
        <p:spPr>
          <a:xfrm flipH="1">
            <a:off x="12701" y="0"/>
            <a:ext cx="6004581" cy="204197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8C5CFCAA-7C35-8C41-9138-D056875A1773}"/>
              </a:ext>
            </a:extLst>
          </p:cNvPr>
          <p:cNvSpPr txBox="1">
            <a:spLocks noGrp="1"/>
          </p:cNvSpPr>
          <p:nvPr>
            <p:ph type="title"/>
          </p:nvPr>
        </p:nvSpPr>
        <p:spPr>
          <a:xfrm>
            <a:off x="451512" y="375315"/>
            <a:ext cx="5114019" cy="1139891"/>
          </a:xfrm>
        </p:spPr>
        <p:txBody>
          <a:bodyPr/>
          <a:lstStyle>
            <a:lvl1pPr>
              <a:defRPr/>
            </a:lvl1pPr>
          </a:lstStyle>
          <a:p>
            <a:pPr lvl="0"/>
            <a:r>
              <a:rPr lang="fr-FR"/>
              <a:t>Modifiez le style du titre</a:t>
            </a:r>
          </a:p>
        </p:txBody>
      </p:sp>
      <p:sp>
        <p:nvSpPr>
          <p:cNvPr id="4" name="Espace réservé du contenu 2">
            <a:extLst>
              <a:ext uri="{FF2B5EF4-FFF2-40B4-BE49-F238E27FC236}">
                <a16:creationId xmlns:a16="http://schemas.microsoft.com/office/drawing/2014/main" id="{309A62B8-6E55-1440-B35C-C57DCC9B7336}"/>
              </a:ext>
            </a:extLst>
          </p:cNvPr>
          <p:cNvSpPr txBox="1">
            <a:spLocks noGrp="1"/>
          </p:cNvSpPr>
          <p:nvPr>
            <p:ph idx="4294967295"/>
          </p:nvPr>
        </p:nvSpPr>
        <p:spPr>
          <a:xfrm>
            <a:off x="451512" y="2222284"/>
            <a:ext cx="5553068" cy="3638763"/>
          </a:xfrm>
          <a:ln w="25402">
            <a:solidFill>
              <a:srgbClr val="E7E6E6"/>
            </a:solidFill>
          </a:ln>
          <a:effectLst>
            <a:outerShdw dir="16200000" algn="tl">
              <a:srgbClr val="000000">
                <a:alpha val="40000"/>
              </a:srgbClr>
            </a:outerShdw>
          </a:effectLst>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514B6E9-824E-7649-A1D2-BF444BAB1BD6}"/>
              </a:ext>
            </a:extLst>
          </p:cNvPr>
          <p:cNvSpPr txBox="1">
            <a:spLocks noGrp="1"/>
          </p:cNvSpPr>
          <p:nvPr>
            <p:ph type="dt" sz="half" idx="7"/>
          </p:nvPr>
        </p:nvSpPr>
        <p:spPr/>
        <p:txBody>
          <a:bodyPr/>
          <a:lstStyle>
            <a:lvl1pPr>
              <a:defRPr/>
            </a:lvl1pPr>
          </a:lstStyle>
          <a:p>
            <a:pPr lvl="0"/>
            <a:fld id="{70B0FED5-1C28-4B75-8D47-F703A63D626D}" type="datetime1">
              <a:rPr lang="fr-FR" smtClean="0"/>
              <a:t>06/10/2023</a:t>
            </a:fld>
            <a:endParaRPr lang="fr-FR"/>
          </a:p>
        </p:txBody>
      </p:sp>
      <p:sp>
        <p:nvSpPr>
          <p:cNvPr id="6" name="Espace réservé du pied de page 5">
            <a:extLst>
              <a:ext uri="{FF2B5EF4-FFF2-40B4-BE49-F238E27FC236}">
                <a16:creationId xmlns:a16="http://schemas.microsoft.com/office/drawing/2014/main" id="{DC4114E3-65B6-A54A-B74B-18A57AFB096A}"/>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6">
            <a:extLst>
              <a:ext uri="{FF2B5EF4-FFF2-40B4-BE49-F238E27FC236}">
                <a16:creationId xmlns:a16="http://schemas.microsoft.com/office/drawing/2014/main" id="{AB352756-0116-6F4A-98A7-5E5852B09198}"/>
              </a:ext>
            </a:extLst>
          </p:cNvPr>
          <p:cNvSpPr txBox="1">
            <a:spLocks noGrp="1"/>
          </p:cNvSpPr>
          <p:nvPr>
            <p:ph type="sldNum" sz="quarter" idx="8"/>
          </p:nvPr>
        </p:nvSpPr>
        <p:spPr/>
        <p:txBody>
          <a:bodyPr/>
          <a:lstStyle>
            <a:lvl1pPr>
              <a:defRPr/>
            </a:lvl1pPr>
          </a:lstStyle>
          <a:p>
            <a:pPr lvl="0"/>
            <a:fld id="{4FC829A7-6D67-094B-992A-7AC946E293EA}" type="slidenum">
              <a:t>‹N°›</a:t>
            </a:fld>
            <a:endParaRPr lang="fr-FR"/>
          </a:p>
        </p:txBody>
      </p:sp>
      <p:sp>
        <p:nvSpPr>
          <p:cNvPr id="8" name="Espace réservé du contenu 9">
            <a:extLst>
              <a:ext uri="{FF2B5EF4-FFF2-40B4-BE49-F238E27FC236}">
                <a16:creationId xmlns:a16="http://schemas.microsoft.com/office/drawing/2014/main" id="{4BBEF098-2635-1444-925B-6D0EEDCC2157}"/>
              </a:ext>
            </a:extLst>
          </p:cNvPr>
          <p:cNvSpPr txBox="1">
            <a:spLocks noGrp="1"/>
          </p:cNvSpPr>
          <p:nvPr>
            <p:ph idx="4294967295"/>
          </p:nvPr>
        </p:nvSpPr>
        <p:spPr>
          <a:xfrm>
            <a:off x="6456102" y="375315"/>
            <a:ext cx="5186367" cy="5485732"/>
          </a:xfrm>
        </p:spPr>
        <p:txBody>
          <a:bodyPr anchor="t"/>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661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Deux contenus">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C88E15AC-39A2-C144-95CE-2B72256D42AB}"/>
              </a:ext>
            </a:extLst>
          </p:cNvPr>
          <p:cNvSpPr/>
          <p:nvPr/>
        </p:nvSpPr>
        <p:spPr>
          <a:xfrm flipH="1">
            <a:off x="6187415" y="0"/>
            <a:ext cx="6004581" cy="204197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5D0D7A56-5AE9-ED41-B888-775287BB3E22}"/>
              </a:ext>
            </a:extLst>
          </p:cNvPr>
          <p:cNvSpPr txBox="1">
            <a:spLocks noGrp="1"/>
          </p:cNvSpPr>
          <p:nvPr>
            <p:ph type="title"/>
          </p:nvPr>
        </p:nvSpPr>
        <p:spPr>
          <a:xfrm>
            <a:off x="6632691" y="359551"/>
            <a:ext cx="5114019" cy="1139891"/>
          </a:xfrm>
        </p:spPr>
        <p:txBody>
          <a:bodyPr/>
          <a:lstStyle>
            <a:lvl1pPr>
              <a:defRPr/>
            </a:lvl1pPr>
          </a:lstStyle>
          <a:p>
            <a:pPr lvl="0"/>
            <a:r>
              <a:rPr lang="fr-FR"/>
              <a:t>Modifiez le style du titre</a:t>
            </a:r>
          </a:p>
        </p:txBody>
      </p:sp>
      <p:sp>
        <p:nvSpPr>
          <p:cNvPr id="4" name="Espace réservé du contenu 2">
            <a:extLst>
              <a:ext uri="{FF2B5EF4-FFF2-40B4-BE49-F238E27FC236}">
                <a16:creationId xmlns:a16="http://schemas.microsoft.com/office/drawing/2014/main" id="{E9E90F40-0476-6648-B11B-1198BD4A5BC2}"/>
              </a:ext>
            </a:extLst>
          </p:cNvPr>
          <p:cNvSpPr txBox="1">
            <a:spLocks noGrp="1"/>
          </p:cNvSpPr>
          <p:nvPr>
            <p:ph idx="1"/>
          </p:nvPr>
        </p:nvSpPr>
        <p:spPr>
          <a:xfrm>
            <a:off x="451512" y="451512"/>
            <a:ext cx="5553068" cy="5409535"/>
          </a:xfrm>
        </p:spPr>
        <p:txBody>
          <a:bodyPr anchor="t"/>
          <a:lstStyle>
            <a:lvl1pPr>
              <a:spcBef>
                <a:spcPts val="700"/>
              </a:spcBef>
              <a:defRPr sz="2800"/>
            </a:lvl1pPr>
            <a:lvl2pPr>
              <a:spcBef>
                <a:spcPts val="700"/>
              </a:spcBef>
              <a:defRPr sz="2800"/>
            </a:lvl2pPr>
            <a:lvl3pPr>
              <a:spcBef>
                <a:spcPts val="700"/>
              </a:spcBef>
              <a:defRPr sz="2800"/>
            </a:lvl3pPr>
            <a:lvl4pPr>
              <a:spcBef>
                <a:spcPts val="700"/>
              </a:spcBef>
              <a:defRPr sz="2800"/>
            </a:lvl4pPr>
            <a:lvl5pPr>
              <a:spcBef>
                <a:spcPts val="700"/>
              </a:spcBef>
              <a:defRPr sz="2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3">
            <a:extLst>
              <a:ext uri="{FF2B5EF4-FFF2-40B4-BE49-F238E27FC236}">
                <a16:creationId xmlns:a16="http://schemas.microsoft.com/office/drawing/2014/main" id="{707443DD-2075-174B-916F-B76889ED3422}"/>
              </a:ext>
            </a:extLst>
          </p:cNvPr>
          <p:cNvSpPr txBox="1">
            <a:spLocks noGrp="1"/>
          </p:cNvSpPr>
          <p:nvPr>
            <p:ph idx="2"/>
          </p:nvPr>
        </p:nvSpPr>
        <p:spPr>
          <a:xfrm>
            <a:off x="6354558" y="2222284"/>
            <a:ext cx="5553068" cy="3638763"/>
          </a:xfrm>
          <a:ln w="9528">
            <a:solidFill>
              <a:srgbClr val="E7E6E6"/>
            </a:solidFill>
          </a:ln>
          <a:effectLst>
            <a:outerShdw dir="16200000" algn="tl">
              <a:srgbClr val="000000">
                <a:alpha val="40000"/>
              </a:srgbClr>
            </a:outerShdw>
          </a:effectLst>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4">
            <a:extLst>
              <a:ext uri="{FF2B5EF4-FFF2-40B4-BE49-F238E27FC236}">
                <a16:creationId xmlns:a16="http://schemas.microsoft.com/office/drawing/2014/main" id="{054FE84A-4B6E-4E41-BBE8-5BEC4184FFFA}"/>
              </a:ext>
            </a:extLst>
          </p:cNvPr>
          <p:cNvSpPr txBox="1">
            <a:spLocks noGrp="1"/>
          </p:cNvSpPr>
          <p:nvPr>
            <p:ph type="dt" sz="half" idx="7"/>
          </p:nvPr>
        </p:nvSpPr>
        <p:spPr/>
        <p:txBody>
          <a:bodyPr/>
          <a:lstStyle>
            <a:lvl1pPr>
              <a:defRPr/>
            </a:lvl1pPr>
          </a:lstStyle>
          <a:p>
            <a:pPr lvl="0"/>
            <a:fld id="{4B08F9FE-33B3-4E01-886C-C6B00F5242A5}" type="datetime1">
              <a:rPr lang="fr-FR" smtClean="0"/>
              <a:t>06/10/2023</a:t>
            </a:fld>
            <a:endParaRPr lang="fr-FR"/>
          </a:p>
        </p:txBody>
      </p:sp>
      <p:sp>
        <p:nvSpPr>
          <p:cNvPr id="7" name="Espace réservé du pied de page 5">
            <a:extLst>
              <a:ext uri="{FF2B5EF4-FFF2-40B4-BE49-F238E27FC236}">
                <a16:creationId xmlns:a16="http://schemas.microsoft.com/office/drawing/2014/main" id="{B036AC5F-926F-0446-9CCA-1B925D5D8B55}"/>
              </a:ext>
            </a:extLst>
          </p:cNvPr>
          <p:cNvSpPr txBox="1">
            <a:spLocks noGrp="1"/>
          </p:cNvSpPr>
          <p:nvPr>
            <p:ph type="ftr" sz="quarter" idx="9"/>
          </p:nvPr>
        </p:nvSpPr>
        <p:spPr/>
        <p:txBody>
          <a:bodyPr/>
          <a:lstStyle>
            <a:lvl1pPr>
              <a:defRPr/>
            </a:lvl1pPr>
          </a:lstStyle>
          <a:p>
            <a:pPr lvl="0"/>
            <a:r>
              <a:rPr lang="fr-FR"/>
              <a:t>Ajouter un pied de page</a:t>
            </a:r>
          </a:p>
        </p:txBody>
      </p:sp>
      <p:sp>
        <p:nvSpPr>
          <p:cNvPr id="8" name="Espace réservé du numéro de diapositive 6">
            <a:extLst>
              <a:ext uri="{FF2B5EF4-FFF2-40B4-BE49-F238E27FC236}">
                <a16:creationId xmlns:a16="http://schemas.microsoft.com/office/drawing/2014/main" id="{0F7EC98B-4E88-344B-9751-F1B41AB0444B}"/>
              </a:ext>
            </a:extLst>
          </p:cNvPr>
          <p:cNvSpPr txBox="1">
            <a:spLocks noGrp="1"/>
          </p:cNvSpPr>
          <p:nvPr>
            <p:ph type="sldNum" sz="quarter" idx="8"/>
          </p:nvPr>
        </p:nvSpPr>
        <p:spPr/>
        <p:txBody>
          <a:bodyPr/>
          <a:lstStyle>
            <a:lvl1pPr>
              <a:defRPr/>
            </a:lvl1pPr>
          </a:lstStyle>
          <a:p>
            <a:pPr lvl="0"/>
            <a:fld id="{45B81FA2-B6BE-474D-BF13-CA0C27D5EA0B}" type="slidenum">
              <a:t>‹N°›</a:t>
            </a:fld>
            <a:endParaRPr lang="fr-FR"/>
          </a:p>
        </p:txBody>
      </p:sp>
    </p:spTree>
    <p:extLst>
      <p:ext uri="{BB962C8B-B14F-4D97-AF65-F5344CB8AC3E}">
        <p14:creationId xmlns:p14="http://schemas.microsoft.com/office/powerpoint/2010/main" val="33866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Forme libre : Forme 13">
            <a:extLst>
              <a:ext uri="{FF2B5EF4-FFF2-40B4-BE49-F238E27FC236}">
                <a16:creationId xmlns:a16="http://schemas.microsoft.com/office/drawing/2014/main" id="{4146DA23-9758-9748-9076-E6970B782BE8}"/>
              </a:ext>
            </a:extLst>
          </p:cNvPr>
          <p:cNvSpPr txBox="1">
            <a:spLocks noGrp="1"/>
          </p:cNvSpPr>
          <p:nvPr>
            <p:ph type="pic" idx="4294967295"/>
          </p:nvPr>
        </p:nvSpPr>
        <p:spPr>
          <a:xfrm>
            <a:off x="6096003" y="0"/>
            <a:ext cx="6096003" cy="6858000"/>
          </a:xfrm>
          <a:blipFill>
            <a:blip r:embed="rId2"/>
            <a:tile sx="101538" sy="101538" algn="tl"/>
          </a:blipFill>
          <a:ln w="9528" cap="rnd">
            <a:solidFill>
              <a:srgbClr val="700000"/>
            </a:solidFill>
            <a:prstDash val="solid"/>
          </a:ln>
        </p:spPr>
        <p:txBody>
          <a:bodyPr anchorCtr="1"/>
          <a:lstStyle>
            <a:lvl1pPr marL="0" indent="0" algn="ctr">
              <a:spcBef>
                <a:spcPts val="800"/>
              </a:spcBef>
              <a:buNone/>
              <a:defRPr sz="3200">
                <a:solidFill>
                  <a:srgbClr val="FFFFFF"/>
                </a:solidFill>
              </a:defRPr>
            </a:lvl1pPr>
          </a:lstStyle>
          <a:p>
            <a:pPr lvl="0"/>
            <a:r>
              <a:rPr lang="fr-FR"/>
              <a:t>Cliquez sur l'icône pour ajouter une image</a:t>
            </a:r>
          </a:p>
        </p:txBody>
      </p:sp>
      <p:sp>
        <p:nvSpPr>
          <p:cNvPr id="3" name="Titre 1">
            <a:extLst>
              <a:ext uri="{FF2B5EF4-FFF2-40B4-BE49-F238E27FC236}">
                <a16:creationId xmlns:a16="http://schemas.microsoft.com/office/drawing/2014/main" id="{7CACBD63-41EA-8745-B946-3AB9AE34B5C9}"/>
              </a:ext>
            </a:extLst>
          </p:cNvPr>
          <p:cNvSpPr txBox="1">
            <a:spLocks noGrp="1"/>
          </p:cNvSpPr>
          <p:nvPr>
            <p:ph type="title"/>
          </p:nvPr>
        </p:nvSpPr>
        <p:spPr>
          <a:xfrm>
            <a:off x="590391" y="311810"/>
            <a:ext cx="5334445" cy="1453484"/>
          </a:xfrm>
        </p:spPr>
        <p:txBody>
          <a:bodyPr anchor="b"/>
          <a:lstStyle>
            <a:lvl1pPr>
              <a:defRPr>
                <a:solidFill>
                  <a:srgbClr val="000000"/>
                </a:solidFill>
              </a:defRPr>
            </a:lvl1pPr>
          </a:lstStyle>
          <a:p>
            <a:pPr lvl="0"/>
            <a:r>
              <a:rPr lang="fr-FR"/>
              <a:t>Modifiez le style du titre</a:t>
            </a:r>
          </a:p>
        </p:txBody>
      </p:sp>
      <p:sp>
        <p:nvSpPr>
          <p:cNvPr id="4" name="Espace réservé de la date 4">
            <a:extLst>
              <a:ext uri="{FF2B5EF4-FFF2-40B4-BE49-F238E27FC236}">
                <a16:creationId xmlns:a16="http://schemas.microsoft.com/office/drawing/2014/main" id="{908923D9-04FE-6C4C-ACBB-05906092628C}"/>
              </a:ext>
            </a:extLst>
          </p:cNvPr>
          <p:cNvSpPr txBox="1">
            <a:spLocks noGrp="1"/>
          </p:cNvSpPr>
          <p:nvPr>
            <p:ph type="dt" sz="half" idx="7"/>
          </p:nvPr>
        </p:nvSpPr>
        <p:spPr>
          <a:xfrm>
            <a:off x="3885806" y="6041358"/>
            <a:ext cx="976880" cy="365129"/>
          </a:xfrm>
        </p:spPr>
        <p:txBody>
          <a:bodyPr/>
          <a:lstStyle>
            <a:lvl1pPr>
              <a:defRPr/>
            </a:lvl1pPr>
          </a:lstStyle>
          <a:p>
            <a:pPr lvl="0"/>
            <a:fld id="{D68FAB4B-9A1F-4B5D-9AD9-C04233C045CD}" type="datetime1">
              <a:rPr lang="fr-FR" smtClean="0"/>
              <a:t>06/10/2023</a:t>
            </a:fld>
            <a:endParaRPr lang="fr-FR"/>
          </a:p>
        </p:txBody>
      </p:sp>
      <p:sp>
        <p:nvSpPr>
          <p:cNvPr id="5" name="Espace réservé du pied de page 5">
            <a:extLst>
              <a:ext uri="{FF2B5EF4-FFF2-40B4-BE49-F238E27FC236}">
                <a16:creationId xmlns:a16="http://schemas.microsoft.com/office/drawing/2014/main" id="{0B288829-0F28-634F-8F96-B8C1801195FB}"/>
              </a:ext>
            </a:extLst>
          </p:cNvPr>
          <p:cNvSpPr txBox="1">
            <a:spLocks noGrp="1"/>
          </p:cNvSpPr>
          <p:nvPr>
            <p:ph type="ftr" sz="quarter" idx="9"/>
          </p:nvPr>
        </p:nvSpPr>
        <p:spPr>
          <a:xfrm>
            <a:off x="590391" y="6041358"/>
            <a:ext cx="3295415" cy="365129"/>
          </a:xfrm>
        </p:spPr>
        <p:txBody>
          <a:bodyPr/>
          <a:lstStyle>
            <a:lvl1pPr>
              <a:defRPr/>
            </a:lvl1pPr>
          </a:lstStyle>
          <a:p>
            <a:pPr lvl="0"/>
            <a:r>
              <a:rPr lang="fr-FR"/>
              <a:t>Ajouter un pied de page</a:t>
            </a:r>
          </a:p>
        </p:txBody>
      </p:sp>
      <p:sp>
        <p:nvSpPr>
          <p:cNvPr id="6" name="Espace réservé du numéro de diapositive 6">
            <a:extLst>
              <a:ext uri="{FF2B5EF4-FFF2-40B4-BE49-F238E27FC236}">
                <a16:creationId xmlns:a16="http://schemas.microsoft.com/office/drawing/2014/main" id="{4916A958-3980-3A47-8840-217CA1AFB771}"/>
              </a:ext>
            </a:extLst>
          </p:cNvPr>
          <p:cNvSpPr txBox="1">
            <a:spLocks noGrp="1"/>
          </p:cNvSpPr>
          <p:nvPr>
            <p:ph type="sldNum" sz="quarter" idx="8"/>
          </p:nvPr>
        </p:nvSpPr>
        <p:spPr>
          <a:xfrm>
            <a:off x="4862687" y="5915884"/>
            <a:ext cx="1062157" cy="490603"/>
          </a:xfrm>
        </p:spPr>
        <p:txBody>
          <a:bodyPr/>
          <a:lstStyle>
            <a:lvl1pPr>
              <a:defRPr/>
            </a:lvl1pPr>
          </a:lstStyle>
          <a:p>
            <a:pPr lvl="0"/>
            <a:fld id="{8CE7025E-A037-5E48-B102-00E0B736F0F2}" type="slidenum">
              <a:t>‹N°›</a:t>
            </a:fld>
            <a:endParaRPr lang="fr-FR"/>
          </a:p>
        </p:txBody>
      </p:sp>
      <p:sp>
        <p:nvSpPr>
          <p:cNvPr id="7" name="Espace réservé du texte 3">
            <a:extLst>
              <a:ext uri="{FF2B5EF4-FFF2-40B4-BE49-F238E27FC236}">
                <a16:creationId xmlns:a16="http://schemas.microsoft.com/office/drawing/2014/main" id="{BDF719A0-618E-5440-92BE-BA091336927A}"/>
              </a:ext>
            </a:extLst>
          </p:cNvPr>
          <p:cNvSpPr txBox="1">
            <a:spLocks noGrp="1"/>
          </p:cNvSpPr>
          <p:nvPr>
            <p:ph type="body" idx="4294967295"/>
          </p:nvPr>
        </p:nvSpPr>
        <p:spPr>
          <a:xfrm>
            <a:off x="590391" y="2057400"/>
            <a:ext cx="5334445" cy="3811584"/>
          </a:xfrm>
        </p:spPr>
        <p:txBody>
          <a:bodyPr anchor="t"/>
          <a:lstStyle>
            <a:lvl1pPr marL="0" indent="0">
              <a:spcBef>
                <a:spcPts val="600"/>
              </a:spcBef>
              <a:buNone/>
              <a:defRPr sz="2400"/>
            </a:lvl1pPr>
          </a:lstStyle>
          <a:p>
            <a:pPr lvl="0"/>
            <a:r>
              <a:rPr lang="fr-FR"/>
              <a:t>Modifiez les styles du texte du masque</a:t>
            </a:r>
          </a:p>
        </p:txBody>
      </p:sp>
    </p:spTree>
    <p:extLst>
      <p:ext uri="{BB962C8B-B14F-4D97-AF65-F5344CB8AC3E}">
        <p14:creationId xmlns:p14="http://schemas.microsoft.com/office/powerpoint/2010/main" val="302772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Titre et contenu">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1B6CE0AB-6DC9-0F4E-A639-DB659A050175}"/>
              </a:ext>
            </a:extLst>
          </p:cNvPr>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FAF4670D-DF98-1044-9D57-C232F287584F}"/>
              </a:ext>
            </a:extLst>
          </p:cNvPr>
          <p:cNvSpPr txBox="1">
            <a:spLocks noGrp="1"/>
          </p:cNvSpPr>
          <p:nvPr>
            <p:ph type="title"/>
          </p:nvPr>
        </p:nvSpPr>
        <p:spPr/>
        <p:txBody>
          <a:bodyPr/>
          <a:lstStyle>
            <a:lvl1pPr>
              <a:defRPr/>
            </a:lvl1pPr>
          </a:lstStyle>
          <a:p>
            <a:pPr lvl="0"/>
            <a:r>
              <a:rPr lang="fr-FR"/>
              <a:t>Modifiez le style du titre</a:t>
            </a:r>
          </a:p>
        </p:txBody>
      </p:sp>
      <p:sp>
        <p:nvSpPr>
          <p:cNvPr id="4" name="Espace réservé du contenu 3">
            <a:extLst>
              <a:ext uri="{FF2B5EF4-FFF2-40B4-BE49-F238E27FC236}">
                <a16:creationId xmlns:a16="http://schemas.microsoft.com/office/drawing/2014/main" id="{DB787A92-ED35-C143-960A-B31959670F68}"/>
              </a:ext>
            </a:extLst>
          </p:cNvPr>
          <p:cNvSpPr txBox="1">
            <a:spLocks noGrp="1"/>
          </p:cNvSpPr>
          <p:nvPr>
            <p:ph idx="4294967295"/>
          </p:nvPr>
        </p:nvSpPr>
        <p:spPr>
          <a:xfrm>
            <a:off x="810002" y="2222284"/>
            <a:ext cx="10572000" cy="3638763"/>
          </a:xfrm>
        </p:spPr>
        <p:txBody>
          <a:bodyPr/>
          <a:lstStyle>
            <a:lvl1pPr>
              <a:spcBef>
                <a:spcPts val="700"/>
              </a:spcBef>
              <a:defRPr sz="2800"/>
            </a:lvl1pPr>
            <a:lvl2pPr>
              <a:spcBef>
                <a:spcPts val="700"/>
              </a:spcBef>
              <a:defRPr sz="2800"/>
            </a:lvl2pPr>
            <a:lvl3pPr>
              <a:spcBef>
                <a:spcPts val="700"/>
              </a:spcBef>
              <a:defRPr sz="2800"/>
            </a:lvl3pPr>
            <a:lvl4pPr>
              <a:spcBef>
                <a:spcPts val="700"/>
              </a:spcBef>
              <a:defRPr sz="2800"/>
            </a:lvl4pPr>
            <a:lvl5pPr>
              <a:spcBef>
                <a:spcPts val="700"/>
              </a:spcBef>
              <a:defRPr sz="2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965AF12-B336-E149-BA8A-164BAB346D53}"/>
              </a:ext>
            </a:extLst>
          </p:cNvPr>
          <p:cNvSpPr txBox="1">
            <a:spLocks noGrp="1"/>
          </p:cNvSpPr>
          <p:nvPr>
            <p:ph type="dt" sz="half" idx="7"/>
          </p:nvPr>
        </p:nvSpPr>
        <p:spPr/>
        <p:txBody>
          <a:bodyPr/>
          <a:lstStyle>
            <a:lvl1pPr>
              <a:defRPr/>
            </a:lvl1pPr>
          </a:lstStyle>
          <a:p>
            <a:pPr lvl="0"/>
            <a:fld id="{1C30B079-49A9-4B09-B4E0-EFA9D6464E48}" type="datetime1">
              <a:rPr lang="fr-FR" smtClean="0"/>
              <a:t>06/10/2023</a:t>
            </a:fld>
            <a:endParaRPr lang="fr-FR"/>
          </a:p>
        </p:txBody>
      </p:sp>
      <p:sp>
        <p:nvSpPr>
          <p:cNvPr id="6" name="Espace réservé du pied de page 5">
            <a:extLst>
              <a:ext uri="{FF2B5EF4-FFF2-40B4-BE49-F238E27FC236}">
                <a16:creationId xmlns:a16="http://schemas.microsoft.com/office/drawing/2014/main" id="{99038224-664B-ED4D-BC25-E79DF255EA48}"/>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6">
            <a:extLst>
              <a:ext uri="{FF2B5EF4-FFF2-40B4-BE49-F238E27FC236}">
                <a16:creationId xmlns:a16="http://schemas.microsoft.com/office/drawing/2014/main" id="{0EF0CC46-400F-4A4F-8F12-724064446E50}"/>
              </a:ext>
            </a:extLst>
          </p:cNvPr>
          <p:cNvSpPr txBox="1">
            <a:spLocks noGrp="1"/>
          </p:cNvSpPr>
          <p:nvPr>
            <p:ph type="sldNum" sz="quarter" idx="8"/>
          </p:nvPr>
        </p:nvSpPr>
        <p:spPr/>
        <p:txBody>
          <a:bodyPr/>
          <a:lstStyle>
            <a:lvl1pPr>
              <a:defRPr/>
            </a:lvl1pPr>
          </a:lstStyle>
          <a:p>
            <a:pPr lvl="0"/>
            <a:fld id="{9663C9C0-CA70-534C-8929-4CD5029EA1D0}" type="slidenum">
              <a:t>‹N°›</a:t>
            </a:fld>
            <a:endParaRPr lang="fr-FR"/>
          </a:p>
        </p:txBody>
      </p:sp>
    </p:spTree>
    <p:extLst>
      <p:ext uri="{BB962C8B-B14F-4D97-AF65-F5344CB8AC3E}">
        <p14:creationId xmlns:p14="http://schemas.microsoft.com/office/powerpoint/2010/main" val="373763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C11DB-F340-B848-AB31-E8D3ED8ED87A}"/>
              </a:ext>
            </a:extLst>
          </p:cNvPr>
          <p:cNvSpPr txBox="1">
            <a:spLocks noGrp="1"/>
          </p:cNvSpPr>
          <p:nvPr>
            <p:ph type="title"/>
          </p:nvPr>
        </p:nvSpPr>
        <p:spPr>
          <a:xfrm>
            <a:off x="810002" y="4489886"/>
            <a:ext cx="10561420" cy="1426006"/>
          </a:xfrm>
        </p:spPr>
        <p:txBody>
          <a:bodyPr anchorCtr="1"/>
          <a:lstStyle>
            <a:lvl1pPr algn="ctr">
              <a:defRPr>
                <a:solidFill>
                  <a:srgbClr val="000000"/>
                </a:solidFill>
              </a:defRPr>
            </a:lvl1pPr>
          </a:lstStyle>
          <a:p>
            <a:pPr lvl="0"/>
            <a:r>
              <a:rPr lang="fr-FR"/>
              <a:t>Modifiez le style du titre</a:t>
            </a:r>
          </a:p>
        </p:txBody>
      </p:sp>
      <p:sp>
        <p:nvSpPr>
          <p:cNvPr id="3" name="Espace réservé de la date 4">
            <a:extLst>
              <a:ext uri="{FF2B5EF4-FFF2-40B4-BE49-F238E27FC236}">
                <a16:creationId xmlns:a16="http://schemas.microsoft.com/office/drawing/2014/main" id="{76B4C4BD-2271-B045-ACA3-4FF2C4C0B35E}"/>
              </a:ext>
            </a:extLst>
          </p:cNvPr>
          <p:cNvSpPr txBox="1">
            <a:spLocks noGrp="1"/>
          </p:cNvSpPr>
          <p:nvPr>
            <p:ph type="dt" sz="half" idx="7"/>
          </p:nvPr>
        </p:nvSpPr>
        <p:spPr/>
        <p:txBody>
          <a:bodyPr/>
          <a:lstStyle>
            <a:lvl1pPr>
              <a:defRPr/>
            </a:lvl1pPr>
          </a:lstStyle>
          <a:p>
            <a:pPr lvl="0"/>
            <a:fld id="{6079A56A-19E7-4D8B-81A6-02B541462F0F}" type="datetime1">
              <a:rPr lang="fr-FR" smtClean="0"/>
              <a:t>06/10/2023</a:t>
            </a:fld>
            <a:endParaRPr lang="fr-FR"/>
          </a:p>
        </p:txBody>
      </p:sp>
      <p:sp>
        <p:nvSpPr>
          <p:cNvPr id="4" name="Espace réservé du pied de page 5">
            <a:extLst>
              <a:ext uri="{FF2B5EF4-FFF2-40B4-BE49-F238E27FC236}">
                <a16:creationId xmlns:a16="http://schemas.microsoft.com/office/drawing/2014/main" id="{65931E59-CC5E-044A-9AF2-78130A045CB7}"/>
              </a:ext>
            </a:extLst>
          </p:cNvPr>
          <p:cNvSpPr txBox="1">
            <a:spLocks noGrp="1"/>
          </p:cNvSpPr>
          <p:nvPr>
            <p:ph type="ftr" sz="quarter" idx="9"/>
          </p:nvPr>
        </p:nvSpPr>
        <p:spPr/>
        <p:txBody>
          <a:bodyPr/>
          <a:lstStyle>
            <a:lvl1pPr>
              <a:defRPr/>
            </a:lvl1pPr>
          </a:lstStyle>
          <a:p>
            <a:pPr lvl="0"/>
            <a:r>
              <a:rPr lang="fr-FR"/>
              <a:t>Ajouter un pied de page</a:t>
            </a:r>
          </a:p>
        </p:txBody>
      </p:sp>
      <p:sp>
        <p:nvSpPr>
          <p:cNvPr id="5" name="Espace réservé du numéro de diapositive 6">
            <a:extLst>
              <a:ext uri="{FF2B5EF4-FFF2-40B4-BE49-F238E27FC236}">
                <a16:creationId xmlns:a16="http://schemas.microsoft.com/office/drawing/2014/main" id="{41F8C558-3EB0-1944-8F35-BD1DEDD8EFAB}"/>
              </a:ext>
            </a:extLst>
          </p:cNvPr>
          <p:cNvSpPr txBox="1">
            <a:spLocks noGrp="1"/>
          </p:cNvSpPr>
          <p:nvPr>
            <p:ph type="sldNum" sz="quarter" idx="8"/>
          </p:nvPr>
        </p:nvSpPr>
        <p:spPr/>
        <p:txBody>
          <a:bodyPr/>
          <a:lstStyle>
            <a:lvl1pPr>
              <a:defRPr/>
            </a:lvl1pPr>
          </a:lstStyle>
          <a:p>
            <a:pPr lvl="0"/>
            <a:fld id="{3CA35968-6A12-1246-B70D-AF369775B83E}" type="slidenum">
              <a:t>‹N°›</a:t>
            </a:fld>
            <a:endParaRPr lang="fr-FR"/>
          </a:p>
        </p:txBody>
      </p:sp>
      <p:sp>
        <p:nvSpPr>
          <p:cNvPr id="6" name="Espace réservé du contenu 8">
            <a:extLst>
              <a:ext uri="{FF2B5EF4-FFF2-40B4-BE49-F238E27FC236}">
                <a16:creationId xmlns:a16="http://schemas.microsoft.com/office/drawing/2014/main" id="{6F2D81D3-C50D-5844-BBEB-65BED93A61E6}"/>
              </a:ext>
            </a:extLst>
          </p:cNvPr>
          <p:cNvSpPr txBox="1">
            <a:spLocks noGrp="1"/>
          </p:cNvSpPr>
          <p:nvPr>
            <p:ph idx="4294967295"/>
          </p:nvPr>
        </p:nvSpPr>
        <p:spPr>
          <a:xfrm>
            <a:off x="-5294" y="-57579"/>
            <a:ext cx="12191996" cy="4851404"/>
          </a:xfrm>
          <a:blipFill>
            <a:blip r:embed="rId2"/>
            <a:tile sx="101538" sy="101538" algn="tl"/>
          </a:blip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654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Forme libre 6">
            <a:extLst>
              <a:ext uri="{FF2B5EF4-FFF2-40B4-BE49-F238E27FC236}">
                <a16:creationId xmlns:a16="http://schemas.microsoft.com/office/drawing/2014/main" id="{AE3CA6CD-F655-9D40-8F77-DEA7AD3401B4}"/>
              </a:ext>
            </a:extLst>
          </p:cNvPr>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538" sy="101538" algn="tl"/>
          </a:blipFill>
          <a:ln w="9528" cap="rnd">
            <a:solidFill>
              <a:srgbClr val="700000"/>
            </a:solidFill>
            <a:prstDash val="solid"/>
          </a:ln>
        </p:spPr>
        <p:txBody>
          <a:bodyPr lIns="0" tIns="0" rIns="0" bIns="0"/>
          <a:lstStyle/>
          <a:p>
            <a:endParaRPr lang="fr-FR"/>
          </a:p>
        </p:txBody>
      </p:sp>
      <p:sp>
        <p:nvSpPr>
          <p:cNvPr id="3" name="Titre 1">
            <a:extLst>
              <a:ext uri="{FF2B5EF4-FFF2-40B4-BE49-F238E27FC236}">
                <a16:creationId xmlns:a16="http://schemas.microsoft.com/office/drawing/2014/main" id="{FA84E10A-16DD-AE40-861B-733DE9AADBFE}"/>
              </a:ext>
            </a:extLst>
          </p:cNvPr>
          <p:cNvSpPr txBox="1">
            <a:spLocks noGrp="1"/>
          </p:cNvSpPr>
          <p:nvPr>
            <p:ph type="title"/>
          </p:nvPr>
        </p:nvSpPr>
        <p:spPr/>
        <p:txBody>
          <a:bodyPr/>
          <a:lstStyle>
            <a:lvl1pPr>
              <a:defRPr/>
            </a:lvl1pPr>
          </a:lstStyle>
          <a:p>
            <a:pPr lvl="0"/>
            <a:r>
              <a:rPr lang="fr-FR"/>
              <a:t>Modifiez le style du titre</a:t>
            </a:r>
          </a:p>
        </p:txBody>
      </p:sp>
      <p:sp>
        <p:nvSpPr>
          <p:cNvPr id="4" name="Espace réservé du contenu 2">
            <a:extLst>
              <a:ext uri="{FF2B5EF4-FFF2-40B4-BE49-F238E27FC236}">
                <a16:creationId xmlns:a16="http://schemas.microsoft.com/office/drawing/2014/main" id="{86201640-3D08-4948-B913-F1754ACF9E10}"/>
              </a:ext>
            </a:extLst>
          </p:cNvPr>
          <p:cNvSpPr txBox="1">
            <a:spLocks noGrp="1"/>
          </p:cNvSpPr>
          <p:nvPr>
            <p:ph idx="1"/>
          </p:nvPr>
        </p:nvSpPr>
        <p:spPr>
          <a:xfrm>
            <a:off x="818708" y="2222284"/>
            <a:ext cx="10554571" cy="363651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7F03CCB1-4871-664C-B13F-F2278B41ADFC}"/>
              </a:ext>
            </a:extLst>
          </p:cNvPr>
          <p:cNvSpPr txBox="1">
            <a:spLocks noGrp="1"/>
          </p:cNvSpPr>
          <p:nvPr>
            <p:ph type="dt" sz="half" idx="7"/>
          </p:nvPr>
        </p:nvSpPr>
        <p:spPr/>
        <p:txBody>
          <a:bodyPr/>
          <a:lstStyle>
            <a:lvl1pPr>
              <a:defRPr/>
            </a:lvl1pPr>
          </a:lstStyle>
          <a:p>
            <a:pPr lvl="0"/>
            <a:fld id="{5B5A5E95-19D9-4E58-8925-1C3A1BC4DA4C}" type="datetime1">
              <a:rPr lang="fr-FR" smtClean="0"/>
              <a:t>06/10/2023</a:t>
            </a:fld>
            <a:endParaRPr lang="fr-FR"/>
          </a:p>
        </p:txBody>
      </p:sp>
      <p:sp>
        <p:nvSpPr>
          <p:cNvPr id="6" name="Espace réservé du pied de page 4">
            <a:extLst>
              <a:ext uri="{FF2B5EF4-FFF2-40B4-BE49-F238E27FC236}">
                <a16:creationId xmlns:a16="http://schemas.microsoft.com/office/drawing/2014/main" id="{71BA8C5F-518C-2540-BD95-7117AB165B46}"/>
              </a:ext>
            </a:extLst>
          </p:cNvPr>
          <p:cNvSpPr txBox="1">
            <a:spLocks noGrp="1"/>
          </p:cNvSpPr>
          <p:nvPr>
            <p:ph type="ftr" sz="quarter" idx="9"/>
          </p:nvPr>
        </p:nvSpPr>
        <p:spPr/>
        <p:txBody>
          <a:bodyPr/>
          <a:lstStyle>
            <a:lvl1pPr>
              <a:defRPr/>
            </a:lvl1pPr>
          </a:lstStyle>
          <a:p>
            <a:pPr lvl="0"/>
            <a:r>
              <a:rPr lang="fr-FR"/>
              <a:t>Ajouter un pied de page</a:t>
            </a:r>
          </a:p>
        </p:txBody>
      </p:sp>
      <p:sp>
        <p:nvSpPr>
          <p:cNvPr id="7" name="Espace réservé du numéro de diapositive 5">
            <a:extLst>
              <a:ext uri="{FF2B5EF4-FFF2-40B4-BE49-F238E27FC236}">
                <a16:creationId xmlns:a16="http://schemas.microsoft.com/office/drawing/2014/main" id="{267625F5-37A5-944C-8C49-EB8D080E156C}"/>
              </a:ext>
            </a:extLst>
          </p:cNvPr>
          <p:cNvSpPr txBox="1">
            <a:spLocks noGrp="1"/>
          </p:cNvSpPr>
          <p:nvPr>
            <p:ph type="sldNum" sz="quarter" idx="8"/>
          </p:nvPr>
        </p:nvSpPr>
        <p:spPr/>
        <p:txBody>
          <a:bodyPr/>
          <a:lstStyle>
            <a:lvl1pPr>
              <a:defRPr/>
            </a:lvl1pPr>
          </a:lstStyle>
          <a:p>
            <a:pPr lvl="0"/>
            <a:fld id="{0303A65E-494F-0842-B219-23ADCC8FCD95}" type="slidenum">
              <a:t>‹N°›</a:t>
            </a:fld>
            <a:endParaRPr lang="fr-FR"/>
          </a:p>
        </p:txBody>
      </p:sp>
    </p:spTree>
    <p:extLst>
      <p:ext uri="{BB962C8B-B14F-4D97-AF65-F5344CB8AC3E}">
        <p14:creationId xmlns:p14="http://schemas.microsoft.com/office/powerpoint/2010/main" val="140231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0CA3BA-EA83-2D4C-87F5-2F5C676599BC}"/>
              </a:ext>
            </a:extLst>
          </p:cNvPr>
          <p:cNvSpPr txBox="1">
            <a:spLocks noGrp="1"/>
          </p:cNvSpPr>
          <p:nvPr>
            <p:ph type="title"/>
          </p:nvPr>
        </p:nvSpPr>
        <p:spPr>
          <a:xfrm>
            <a:off x="810002" y="447187"/>
            <a:ext cx="10572000" cy="970452"/>
          </a:xfrm>
          <a:prstGeom prst="rect">
            <a:avLst/>
          </a:prstGeom>
          <a:noFill/>
          <a:ln>
            <a:noFill/>
          </a:ln>
        </p:spPr>
        <p:txBody>
          <a:bodyPr vert="horz" wrap="square" lIns="91440" tIns="45720" rIns="91440" bIns="45720" anchor="ctr" anchorCtr="0" compatLnSpc="1">
            <a:normAutofit/>
          </a:bodyPr>
          <a:lstStyle/>
          <a:p>
            <a:pPr lvl="0"/>
            <a:r>
              <a:rPr lang="fr-FR"/>
              <a:t>Modifiez le style du titre</a:t>
            </a:r>
          </a:p>
        </p:txBody>
      </p:sp>
      <p:sp>
        <p:nvSpPr>
          <p:cNvPr id="3" name="Espace réservé du texte 2">
            <a:extLst>
              <a:ext uri="{FF2B5EF4-FFF2-40B4-BE49-F238E27FC236}">
                <a16:creationId xmlns:a16="http://schemas.microsoft.com/office/drawing/2014/main" id="{4117C320-F5A0-FC4D-B6A0-78F1AF3CD603}"/>
              </a:ext>
            </a:extLst>
          </p:cNvPr>
          <p:cNvSpPr txBox="1">
            <a:spLocks noGrp="1"/>
          </p:cNvSpPr>
          <p:nvPr>
            <p:ph type="body" idx="1"/>
          </p:nvPr>
        </p:nvSpPr>
        <p:spPr>
          <a:xfrm>
            <a:off x="810002" y="2184401"/>
            <a:ext cx="10563285" cy="3674397"/>
          </a:xfrm>
          <a:prstGeom prst="rect">
            <a:avLst/>
          </a:prstGeom>
          <a:noFill/>
          <a:ln>
            <a:noFill/>
          </a:ln>
        </p:spPr>
        <p:txBody>
          <a:bodyPr vert="horz" wrap="square" lIns="91440" tIns="45720" rIns="91440" bIns="45720" anchor="ctr" anchorCtr="0" compatLnSpc="1">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a:extLst>
              <a:ext uri="{FF2B5EF4-FFF2-40B4-BE49-F238E27FC236}">
                <a16:creationId xmlns:a16="http://schemas.microsoft.com/office/drawing/2014/main" id="{A336073D-E0BC-C345-8922-98A3B5AA3E1D}"/>
              </a:ext>
            </a:extLst>
          </p:cNvPr>
          <p:cNvSpPr txBox="1">
            <a:spLocks noGrp="1"/>
          </p:cNvSpPr>
          <p:nvPr>
            <p:ph type="ftr" sz="quarter" idx="3"/>
          </p:nvPr>
        </p:nvSpPr>
        <p:spPr>
          <a:xfrm>
            <a:off x="451512" y="6041358"/>
            <a:ext cx="8644316" cy="365129"/>
          </a:xfrm>
          <a:prstGeom prst="rect">
            <a:avLst/>
          </a:prstGeom>
          <a:noFill/>
          <a:ln>
            <a:noFill/>
          </a:ln>
        </p:spPr>
        <p:txBody>
          <a:bodyPr vert="horz" wrap="square" lIns="91440" tIns="45720" rIns="91440" bIns="45720" anchor="b" anchorCtr="0" compatLnSpc="1">
            <a:normAutofit/>
          </a:bodyPr>
          <a:lstStyle>
            <a:lvl1pPr marL="0" marR="0" lvl="0" indent="0" algn="l" defTabSz="4572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Century Gothic"/>
              </a:defRPr>
            </a:lvl1pPr>
          </a:lstStyle>
          <a:p>
            <a:pPr lvl="0"/>
            <a:r>
              <a:rPr lang="fr-FR"/>
              <a:t>Ajouter un pied de page</a:t>
            </a:r>
          </a:p>
        </p:txBody>
      </p:sp>
      <p:sp>
        <p:nvSpPr>
          <p:cNvPr id="5" name="Espace réservé de la date 3">
            <a:extLst>
              <a:ext uri="{FF2B5EF4-FFF2-40B4-BE49-F238E27FC236}">
                <a16:creationId xmlns:a16="http://schemas.microsoft.com/office/drawing/2014/main" id="{B81D846C-BA0E-864C-81FB-5331F357717E}"/>
              </a:ext>
            </a:extLst>
          </p:cNvPr>
          <p:cNvSpPr txBox="1">
            <a:spLocks noGrp="1"/>
          </p:cNvSpPr>
          <p:nvPr>
            <p:ph type="dt" sz="half" idx="2"/>
          </p:nvPr>
        </p:nvSpPr>
        <p:spPr>
          <a:xfrm>
            <a:off x="9334624" y="6041358"/>
            <a:ext cx="1343701" cy="365129"/>
          </a:xfrm>
          <a:prstGeom prst="rect">
            <a:avLst/>
          </a:prstGeom>
          <a:noFill/>
          <a:ln>
            <a:noFill/>
          </a:ln>
        </p:spPr>
        <p:txBody>
          <a:bodyPr vert="horz" wrap="square" lIns="91440" tIns="45720" rIns="91440" bIns="45720" anchor="b" anchorCtr="0" compatLnSpc="1">
            <a:normAutofit/>
          </a:bodyPr>
          <a:lstStyle>
            <a:lvl1pPr marL="0" marR="0" lvl="0" indent="0" algn="r" defTabSz="4572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Century Gothic"/>
              </a:defRPr>
            </a:lvl1pPr>
          </a:lstStyle>
          <a:p>
            <a:pPr lvl="0"/>
            <a:fld id="{1041D604-EEA4-43E5-8EED-3BF7F64E0B2C}" type="datetime1">
              <a:rPr lang="fr-FR" smtClean="0"/>
              <a:t>06/10/2023</a:t>
            </a:fld>
            <a:endParaRPr lang="fr-FR"/>
          </a:p>
        </p:txBody>
      </p:sp>
      <p:sp>
        <p:nvSpPr>
          <p:cNvPr id="6" name="Espace réservé du numéro de diapositive 5">
            <a:extLst>
              <a:ext uri="{FF2B5EF4-FFF2-40B4-BE49-F238E27FC236}">
                <a16:creationId xmlns:a16="http://schemas.microsoft.com/office/drawing/2014/main" id="{0167F87E-F448-D849-B0DC-8FBAD6CCEFAA}"/>
              </a:ext>
            </a:extLst>
          </p:cNvPr>
          <p:cNvSpPr txBox="1">
            <a:spLocks noGrp="1"/>
          </p:cNvSpPr>
          <p:nvPr>
            <p:ph type="sldNum" sz="quarter" idx="4"/>
          </p:nvPr>
        </p:nvSpPr>
        <p:spPr>
          <a:xfrm>
            <a:off x="10678326" y="5915884"/>
            <a:ext cx="1062157" cy="490603"/>
          </a:xfrm>
          <a:prstGeom prst="rect">
            <a:avLst/>
          </a:prstGeom>
          <a:noFill/>
          <a:ln>
            <a:noFill/>
          </a:ln>
        </p:spPr>
        <p:txBody>
          <a:bodyPr vert="horz" wrap="square" lIns="91440" tIns="45720" rIns="91440" bIns="10799" anchor="b" anchorCtr="0" compatLnSpc="1">
            <a:normAutofit/>
          </a:bodyPr>
          <a:lstStyle>
            <a:lvl1pPr marL="0" marR="0" lvl="0" indent="0" algn="r" defTabSz="457200" rtl="0" fontAlgn="auto" hangingPunct="1">
              <a:lnSpc>
                <a:spcPct val="100000"/>
              </a:lnSpc>
              <a:spcBef>
                <a:spcPts val="0"/>
              </a:spcBef>
              <a:spcAft>
                <a:spcPts val="0"/>
              </a:spcAft>
              <a:buNone/>
              <a:tabLst/>
              <a:defRPr lang="fr-FR" sz="2000" b="0" i="0" u="none" strike="noStrike" kern="1200" cap="none" spc="0" baseline="0">
                <a:solidFill>
                  <a:srgbClr val="700000"/>
                </a:solidFill>
                <a:uFillTx/>
                <a:latin typeface="Century Gothic"/>
              </a:defRPr>
            </a:lvl1pPr>
          </a:lstStyle>
          <a:p>
            <a:pPr lvl="0"/>
            <a:fld id="{E02C17EA-1C2D-7142-9D04-BF239DC21159}"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marL="0" marR="0" lvl="0" indent="0" algn="l" defTabSz="457200" rtl="0" fontAlgn="auto" hangingPunct="1">
        <a:lnSpc>
          <a:spcPct val="100000"/>
        </a:lnSpc>
        <a:spcBef>
          <a:spcPts val="0"/>
        </a:spcBef>
        <a:spcAft>
          <a:spcPts val="0"/>
        </a:spcAft>
        <a:buNone/>
        <a:tabLst/>
        <a:defRPr lang="fr-FR" sz="4000" b="0" i="0" u="none" strike="noStrike" kern="1200" cap="none" spc="0" baseline="0">
          <a:solidFill>
            <a:srgbClr val="FFFFFF"/>
          </a:solidFill>
          <a:uFillTx/>
          <a:latin typeface="Century Gothic"/>
        </a:defRPr>
      </a:lvl1pPr>
    </p:titleStyle>
    <p:bodyStyle>
      <a:lvl1pPr marL="342900" marR="0" lvl="0" indent="-342900" algn="l" defTabSz="457200" rtl="0" fontAlgn="auto" hangingPunct="1">
        <a:lnSpc>
          <a:spcPct val="100000"/>
        </a:lnSpc>
        <a:spcBef>
          <a:spcPts val="400"/>
        </a:spcBef>
        <a:spcAft>
          <a:spcPts val="600"/>
        </a:spcAft>
        <a:buClr>
          <a:srgbClr val="700000"/>
        </a:buClr>
        <a:buSzPct val="80000"/>
        <a:buFont typeface="Wingdings 2"/>
        <a:buChar char=""/>
        <a:tabLst/>
        <a:defRPr lang="fr-FR" sz="1800" b="0" i="0" u="none" strike="noStrike" kern="1200" cap="none" spc="0" baseline="0">
          <a:solidFill>
            <a:srgbClr val="000000"/>
          </a:solidFill>
          <a:uFillTx/>
          <a:latin typeface="Century Gothic"/>
        </a:defRPr>
      </a:lvl1pPr>
      <a:lvl2pPr marL="742950" marR="0" lvl="1" indent="-285750" algn="l" defTabSz="457200" rtl="0" fontAlgn="auto" hangingPunct="1">
        <a:lnSpc>
          <a:spcPct val="100000"/>
        </a:lnSpc>
        <a:spcBef>
          <a:spcPts val="400"/>
        </a:spcBef>
        <a:spcAft>
          <a:spcPts val="600"/>
        </a:spcAft>
        <a:buClr>
          <a:srgbClr val="700000"/>
        </a:buClr>
        <a:buSzPct val="80000"/>
        <a:buFont typeface="Wingdings 2"/>
        <a:buChar char=""/>
        <a:tabLst/>
        <a:defRPr lang="fr-FR" sz="1600" b="0" i="0" u="none" strike="noStrike" kern="1200" cap="none" spc="0" baseline="0">
          <a:solidFill>
            <a:srgbClr val="000000"/>
          </a:solidFill>
          <a:uFillTx/>
          <a:latin typeface="Century Gothic"/>
        </a:defRPr>
      </a:lvl2pPr>
      <a:lvl3pPr marL="1143000" marR="0" lvl="2" indent="-228600" algn="l" defTabSz="457200" rtl="0" fontAlgn="auto" hangingPunct="1">
        <a:lnSpc>
          <a:spcPct val="100000"/>
        </a:lnSpc>
        <a:spcBef>
          <a:spcPts val="300"/>
        </a:spcBef>
        <a:spcAft>
          <a:spcPts val="600"/>
        </a:spcAft>
        <a:buClr>
          <a:srgbClr val="700000"/>
        </a:buClr>
        <a:buSzPct val="80000"/>
        <a:buFont typeface="Wingdings 2"/>
        <a:buChar char=""/>
        <a:tabLst/>
        <a:defRPr lang="fr-FR" sz="1400" b="0" i="0" u="none" strike="noStrike" kern="1200" cap="none" spc="0" baseline="0">
          <a:solidFill>
            <a:srgbClr val="000000"/>
          </a:solidFill>
          <a:uFillTx/>
          <a:latin typeface="Century Gothic"/>
        </a:defRPr>
      </a:lvl3pPr>
      <a:lvl4pPr marL="1600200" marR="0" lvl="3" indent="-228600" algn="l" defTabSz="457200" rtl="0" fontAlgn="auto" hangingPunct="1">
        <a:lnSpc>
          <a:spcPct val="100000"/>
        </a:lnSpc>
        <a:spcBef>
          <a:spcPts val="300"/>
        </a:spcBef>
        <a:spcAft>
          <a:spcPts val="600"/>
        </a:spcAft>
        <a:buClr>
          <a:srgbClr val="700000"/>
        </a:buClr>
        <a:buSzPct val="80000"/>
        <a:buFont typeface="Wingdings 2"/>
        <a:buChar char=""/>
        <a:tabLst/>
        <a:defRPr lang="fr-FR" sz="1200" b="0" i="0" u="none" strike="noStrike" kern="1200" cap="none" spc="0" baseline="0">
          <a:solidFill>
            <a:srgbClr val="000000"/>
          </a:solidFill>
          <a:uFillTx/>
          <a:latin typeface="Century Gothic"/>
        </a:defRPr>
      </a:lvl4pPr>
      <a:lvl5pPr marL="2057400" marR="0" lvl="4" indent="-228600" algn="l" defTabSz="457200" rtl="0" fontAlgn="auto" hangingPunct="1">
        <a:lnSpc>
          <a:spcPct val="100000"/>
        </a:lnSpc>
        <a:spcBef>
          <a:spcPts val="300"/>
        </a:spcBef>
        <a:spcAft>
          <a:spcPts val="600"/>
        </a:spcAft>
        <a:buClr>
          <a:srgbClr val="700000"/>
        </a:buClr>
        <a:buSzPct val="80000"/>
        <a:buFont typeface="Wingdings 2"/>
        <a:buChar char=""/>
        <a:tabLst/>
        <a:defRPr lang="fr-FR" sz="1200" b="0" i="0" u="none" strike="noStrike" kern="1200" cap="none" spc="0" baseline="0">
          <a:solidFill>
            <a:srgbClr val="00000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ejustice.just.fgov.be/cgi/article_body.pl?numac=2023045531&amp;caller=list&amp;article_lang=F&amp;row_id=1&amp;numero=1&amp;pub_date=2023-09-29&amp;dt=ARRETE&amp;language=fr&amp;du=d&amp;fr=f&amp;choix1=ET&amp;choix2=ET&amp;fromtab=+moftxt+UNION+montxt+UNION+modtxt&amp;nl=n&amp;trier=promulgation&amp;bron=MINISTERE+DE+LA+REGION+DE+BRUXELLES-CAPITALE&amp;text1=Fonds+budg%E9taire+r%E9gional+de+solidarit%E9&amp;sql=dt+=+%27ARRETE%27+and+bron+=+%27+REGION+DE+BRUXELLES-CAPITALE%27+and+(+(+htit+contains++(+%27Fonds%27%26+%27budg%E9taire%27%26+%27r%E9gional%27%26+%27de%27%26+%27solidarit%E9%27)++++++)+or+(+text+contains++(+%27Fonds%27%26+%27budg%E9taire%27%26+%27r%E9gional%27%26+%27de%27%26+%27solidarit%E9%27)++++++)+)&amp;rech=12&amp;tri=dd+AS+RANK+#hit17" TargetMode="External"/><Relationship Id="rId7" Type="http://schemas.openxmlformats.org/officeDocument/2006/relationships/hyperlink" Target="https://www.ejustice.just.fgov.be/cgi/article_body.pl?numac=2023045531&amp;caller=list&amp;article_lang=F&amp;row_id=1&amp;numero=1&amp;pub_date=2023-09-29&amp;dt=ARRETE&amp;language=fr&amp;du=d&amp;fr=f&amp;choix1=ET&amp;choix2=ET&amp;fromtab=+moftxt+UNION+montxt+UNION+modtxt&amp;nl=n&amp;trier=promulgation&amp;bron=MINISTERE+DE+LA+REGION+DE+BRUXELLES-CAPITALE&amp;text1=Fonds+budg%E9taire+r%E9gional+de+solidarit%E9&amp;sql=dt+=+%27ARRETE%27+and+bron+=+%27+REGION+DE+BRUXELLES-CAPITALE%27+and+(+(+htit+contains++(+%27Fonds%27%26+%27budg%E9taire%27%26+%27r%E9gional%27%26+%27de%27%26+%27solidarit%E9%27)++++++)+or+(+text+contains++(+%27Fonds%27%26+%27budg%E9taire%27%26+%27r%E9gional%27%26+%27de%27%26+%27solidarit%E9%27)++++++)+)&amp;rech=12&amp;tri=dd+AS+RANK+#hit21"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ejustice.just.fgov.be/cgi/article_body.pl?numac=2023045531&amp;caller=list&amp;article_lang=F&amp;row_id=1&amp;numero=1&amp;pub_date=2023-09-29&amp;dt=ARRETE&amp;language=fr&amp;du=d&amp;fr=f&amp;choix1=ET&amp;choix2=ET&amp;fromtab=+moftxt+UNION+montxt+UNION+modtxt&amp;nl=n&amp;trier=promulgation&amp;bron=MINISTERE+DE+LA+REGION+DE+BRUXELLES-CAPITALE&amp;text1=Fonds+budg%E9taire+r%E9gional+de+solidarit%E9&amp;sql=dt+=+%27ARRETE%27+and+bron+=+%27+REGION+DE+BRUXELLES-CAPITALE%27+and+(+(+htit+contains++(+%27Fonds%27%26+%27budg%E9taire%27%26+%27r%E9gional%27%26+%27de%27%26+%27solidarit%E9%27)++++++)+or+(+text+contains++(+%27Fonds%27%26+%27budg%E9taire%27%26+%27r%E9gional%27%26+%27de%27%26+%27solidarit%E9%27)++++++)+)&amp;rech=12&amp;tri=dd+AS+RANK+#hit20" TargetMode="External"/><Relationship Id="rId5" Type="http://schemas.openxmlformats.org/officeDocument/2006/relationships/hyperlink" Target="https://www.ejustice.just.fgov.be/cgi/article_body.pl?numac=2023045531&amp;caller=list&amp;article_lang=F&amp;row_id=1&amp;numero=1&amp;pub_date=2023-09-29&amp;dt=ARRETE&amp;language=fr&amp;du=d&amp;fr=f&amp;choix1=ET&amp;choix2=ET&amp;fromtab=+moftxt+UNION+montxt+UNION+modtxt&amp;nl=n&amp;trier=promulgation&amp;bron=MINISTERE+DE+LA+REGION+DE+BRUXELLES-CAPITALE&amp;text1=Fonds+budg%E9taire+r%E9gional+de+solidarit%E9&amp;sql=dt+=+%27ARRETE%27+and+bron+=+%27+REGION+DE+BRUXELLES-CAPITALE%27+and+(+(+htit+contains++(+%27Fonds%27%26+%27budg%E9taire%27%26+%27r%E9gional%27%26+%27de%27%26+%27solidarit%E9%27)++++++)+or+(+text+contains++(+%27Fonds%27%26+%27budg%E9taire%27%26+%27r%E9gional%27%26+%27de%27%26+%27solidarit%E9%27)++++++)+)&amp;rech=12&amp;tri=dd+AS+RANK+#hit18" TargetMode="External"/><Relationship Id="rId4" Type="http://schemas.openxmlformats.org/officeDocument/2006/relationships/hyperlink" Target="https://www.ejustice.just.fgov.be/cgi/article_body.pl?numac=2023045531&amp;caller=list&amp;article_lang=F&amp;row_id=1&amp;numero=1&amp;pub_date=2023-09-29&amp;dt=ARRETE&amp;language=fr&amp;du=d&amp;fr=f&amp;choix1=ET&amp;choix2=ET&amp;fromtab=+moftxt+UNION+montxt+UNION+modtxt&amp;nl=n&amp;trier=promulgation&amp;bron=MINISTERE+DE+LA+REGION+DE+BRUXELLES-CAPITALE&amp;text1=Fonds+budg%E9taire+r%E9gional+de+solidarit%E9&amp;sql=dt+=+%27ARRETE%27+and+bron+=+%27+REGION+DE+BRUXELLES-CAPITALE%27+and+(+(+htit+contains++(+%27Fonds%27%26+%27budg%E9taire%27%26+%27r%E9gional%27%26+%27de%27%26+%27solidarit%E9%27)++++++)+or+(+text+contains++(+%27Fonds%27%26+%27budg%E9taire%27%26+%27r%E9gional%27%26+%27de%27%26+%27solidarit%E9%27)++++++)+)&amp;rech=12&amp;tri=dd+AS+RANK+#hit19"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egalites.be/_Francois-Ghesquiere_" TargetMode="External"/><Relationship Id="rId2" Type="http://schemas.openxmlformats.org/officeDocument/2006/relationships/hyperlink" Target="https://journals.openedition.org/brussels/6434" TargetMode="External"/><Relationship Id="rId1" Type="http://schemas.openxmlformats.org/officeDocument/2006/relationships/slideLayout" Target="../slideLayouts/slideLayout2.xml"/><Relationship Id="rId5" Type="http://schemas.openxmlformats.org/officeDocument/2006/relationships/hyperlink" Target="https://www.ccc-ggc.brussels/sites/default/files/documents/graphics/rapport-pauvrete/pauvrete_expulsion_fr_0.pdf" TargetMode="External"/><Relationship Id="rId4" Type="http://schemas.openxmlformats.org/officeDocument/2006/relationships/hyperlink" Target="https://inegalites.be/Qui-sont-les-bailleurs-en-Belgique"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mailto:v.vanderplancke@quartierdeslibertes.be"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E7E6E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981C7-3065-BD42-B2BB-3C1369DBE8F7}"/>
              </a:ext>
            </a:extLst>
          </p:cNvPr>
          <p:cNvSpPr txBox="1">
            <a:spLocks noGrp="1"/>
          </p:cNvSpPr>
          <p:nvPr>
            <p:ph type="ctrTitle"/>
          </p:nvPr>
        </p:nvSpPr>
        <p:spPr/>
        <p:txBody>
          <a:bodyPr>
            <a:normAutofit fontScale="90000"/>
          </a:bodyPr>
          <a:lstStyle/>
          <a:p>
            <a:pPr lvl="0"/>
            <a:r>
              <a:rPr lang="fr-BE" dirty="0"/>
              <a:t>Prévenir les expulsions : les nouvelles balises de la réforme bruxelloise</a:t>
            </a:r>
            <a:br>
              <a:rPr lang="fr-BE" dirty="0"/>
            </a:br>
            <a:endParaRPr lang="fr-BE" dirty="0"/>
          </a:p>
        </p:txBody>
      </p:sp>
      <p:sp>
        <p:nvSpPr>
          <p:cNvPr id="3" name="Sous-titre 2">
            <a:extLst>
              <a:ext uri="{FF2B5EF4-FFF2-40B4-BE49-F238E27FC236}">
                <a16:creationId xmlns:a16="http://schemas.microsoft.com/office/drawing/2014/main" id="{3A74565C-0F01-E646-A2D7-15A3046CF870}"/>
              </a:ext>
            </a:extLst>
          </p:cNvPr>
          <p:cNvSpPr txBox="1">
            <a:spLocks noGrp="1"/>
          </p:cNvSpPr>
          <p:nvPr>
            <p:ph type="subTitle" idx="1"/>
          </p:nvPr>
        </p:nvSpPr>
        <p:spPr>
          <a:xfrm>
            <a:off x="810002" y="5280851"/>
            <a:ext cx="9982687" cy="1125635"/>
          </a:xfrm>
        </p:spPr>
        <p:txBody>
          <a:bodyPr>
            <a:normAutofit fontScale="92500" lnSpcReduction="20000"/>
          </a:bodyPr>
          <a:lstStyle/>
          <a:p>
            <a:pPr lvl="0">
              <a:lnSpc>
                <a:spcPct val="80000"/>
              </a:lnSpc>
              <a:spcBef>
                <a:spcPts val="400"/>
              </a:spcBef>
            </a:pPr>
            <a:r>
              <a:rPr lang="fr-FR" sz="1700" b="1" dirty="0"/>
              <a:t>Véronique van der PLANCKE</a:t>
            </a:r>
          </a:p>
          <a:p>
            <a:pPr lvl="0">
              <a:lnSpc>
                <a:spcPct val="80000"/>
              </a:lnSpc>
              <a:spcBef>
                <a:spcPts val="400"/>
              </a:spcBef>
            </a:pPr>
            <a:r>
              <a:rPr lang="fr-FR" sz="1700" dirty="0"/>
              <a:t>Avocate au barreau de Bruxelles - Conseillère juridique au Centre d’Appui </a:t>
            </a:r>
            <a:r>
              <a:rPr lang="fr-FR" sz="1700" dirty="0" err="1"/>
              <a:t>SocialEnergie</a:t>
            </a:r>
            <a:r>
              <a:rPr lang="fr-FR" sz="1700" dirty="0"/>
              <a:t> de la </a:t>
            </a:r>
            <a:r>
              <a:rPr lang="fr-FR" sz="1700" dirty="0" err="1"/>
              <a:t>FdSS</a:t>
            </a:r>
            <a:r>
              <a:rPr lang="fr-FR" sz="1700" dirty="0"/>
              <a:t> </a:t>
            </a:r>
          </a:p>
          <a:p>
            <a:pPr lvl="0">
              <a:lnSpc>
                <a:spcPct val="80000"/>
              </a:lnSpc>
              <a:spcBef>
                <a:spcPts val="400"/>
              </a:spcBef>
            </a:pPr>
            <a:r>
              <a:rPr lang="fr-FR" sz="1700" dirty="0"/>
              <a:t>Maître de conférence ULB</a:t>
            </a:r>
          </a:p>
          <a:p>
            <a:pPr lvl="0">
              <a:lnSpc>
                <a:spcPct val="80000"/>
              </a:lnSpc>
              <a:spcBef>
                <a:spcPts val="400"/>
              </a:spcBef>
            </a:pPr>
            <a:r>
              <a:rPr lang="nl-BE" sz="1700" dirty="0"/>
              <a:t>Formation organisée par le Jeune Barreau de Bruxelles </a:t>
            </a:r>
            <a:r>
              <a:rPr lang="fr-BE" sz="1800" dirty="0"/>
              <a:t>– 6 octobre 2023 - Bruxelles</a:t>
            </a:r>
            <a:endParaRPr lang="fr-FR" sz="1700" dirty="0"/>
          </a:p>
        </p:txBody>
      </p:sp>
      <p:sp>
        <p:nvSpPr>
          <p:cNvPr id="4" name="Espace réservé du numéro de diapositive 3">
            <a:extLst>
              <a:ext uri="{FF2B5EF4-FFF2-40B4-BE49-F238E27FC236}">
                <a16:creationId xmlns:a16="http://schemas.microsoft.com/office/drawing/2014/main" id="{EE3F41F9-2807-1413-38D8-5F8F0DECBD1D}"/>
              </a:ext>
            </a:extLst>
          </p:cNvPr>
          <p:cNvSpPr>
            <a:spLocks noGrp="1"/>
          </p:cNvSpPr>
          <p:nvPr>
            <p:ph type="sldNum" sz="quarter" idx="8"/>
          </p:nvPr>
        </p:nvSpPr>
        <p:spPr/>
        <p:txBody>
          <a:bodyPr/>
          <a:lstStyle/>
          <a:p>
            <a:pPr lvl="0"/>
            <a:fld id="{B32442F8-1958-D84F-AE1C-CCAF9115D04D}" type="slidenum">
              <a:rPr lang="fr-FR" smtClean="0"/>
              <a:t>1</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5AC75-61D9-724F-A807-BBC93F716613}"/>
              </a:ext>
            </a:extLst>
          </p:cNvPr>
          <p:cNvSpPr txBox="1">
            <a:spLocks noGrp="1"/>
          </p:cNvSpPr>
          <p:nvPr>
            <p:ph type="title"/>
          </p:nvPr>
        </p:nvSpPr>
        <p:spPr/>
        <p:txBody>
          <a:bodyPr>
            <a:normAutofit fontScale="90000"/>
          </a:bodyPr>
          <a:lstStyle/>
          <a:p>
            <a:pPr lvl="0"/>
            <a:r>
              <a:rPr lang="fr-FR" sz="3200" dirty="0"/>
              <a:t>I. </a:t>
            </a:r>
            <a:r>
              <a:rPr lang="nl-BE" sz="3200" dirty="0"/>
              <a:t>Présentation des grands axes du projet d’ordonnance en RBC</a:t>
            </a:r>
            <a:endParaRPr lang="fr-FR" sz="1800" dirty="0"/>
          </a:p>
        </p:txBody>
      </p:sp>
      <p:sp>
        <p:nvSpPr>
          <p:cNvPr id="3" name="Espace réservé du contenu 2">
            <a:extLst>
              <a:ext uri="{FF2B5EF4-FFF2-40B4-BE49-F238E27FC236}">
                <a16:creationId xmlns:a16="http://schemas.microsoft.com/office/drawing/2014/main" id="{1586C669-D376-284A-B364-BD07A214EE38}"/>
              </a:ext>
            </a:extLst>
          </p:cNvPr>
          <p:cNvSpPr txBox="1">
            <a:spLocks noGrp="1"/>
          </p:cNvSpPr>
          <p:nvPr>
            <p:ph idx="1"/>
          </p:nvPr>
        </p:nvSpPr>
        <p:spPr>
          <a:xfrm>
            <a:off x="205155" y="2223478"/>
            <a:ext cx="11781693" cy="5391628"/>
          </a:xfrm>
        </p:spPr>
        <p:txBody>
          <a:bodyPr>
            <a:normAutofit fontScale="92500" lnSpcReduction="20000"/>
          </a:bodyPr>
          <a:lstStyle/>
          <a:p>
            <a:pPr lvl="0" algn="just"/>
            <a:endParaRPr lang="fr-BE" sz="1500" dirty="0"/>
          </a:p>
          <a:p>
            <a:pPr lvl="0" algn="just"/>
            <a:endParaRPr lang="fr-BE" sz="1500" dirty="0"/>
          </a:p>
          <a:p>
            <a:pPr lvl="0" algn="just"/>
            <a:endParaRPr lang="fr-BE" sz="1500" dirty="0">
              <a:solidFill>
                <a:schemeClr val="tx1"/>
              </a:solidFill>
            </a:endParaRPr>
          </a:p>
          <a:p>
            <a:pPr algn="just"/>
            <a:r>
              <a:rPr lang="fr-BE" dirty="0"/>
              <a:t>Expulsions locatives = problématique structurelle importante en RBC : il faut des réponses solides et structurelles</a:t>
            </a:r>
            <a:endParaRPr lang="fr-BE" dirty="0">
              <a:solidFill>
                <a:schemeClr val="tx1"/>
              </a:solidFill>
            </a:endParaRPr>
          </a:p>
          <a:p>
            <a:pPr lvl="0" algn="just"/>
            <a:r>
              <a:rPr lang="fr-BE" dirty="0">
                <a:solidFill>
                  <a:schemeClr val="tx1"/>
                </a:solidFill>
              </a:rPr>
              <a:t>Ordonnance du 22 juin 2023, insérant dans le Code bruxellois du logement les règles de procédures applicables aux expulsions judiciaires et modifiant les moyens affectés par et au profit du fonds budgétaire de solidarité, </a:t>
            </a:r>
            <a:r>
              <a:rPr lang="fr-BE" i="1" dirty="0">
                <a:solidFill>
                  <a:schemeClr val="tx1"/>
                </a:solidFill>
              </a:rPr>
              <a:t>M.B., </a:t>
            </a:r>
            <a:r>
              <a:rPr lang="fr-BE" dirty="0">
                <a:solidFill>
                  <a:schemeClr val="tx1"/>
                </a:solidFill>
              </a:rPr>
              <a:t>21.08.2023, entrée en vigueur le 1.09.23 (pas encore inséré dans le CBL)</a:t>
            </a:r>
          </a:p>
          <a:p>
            <a:pPr lvl="0" algn="just"/>
            <a:r>
              <a:rPr lang="fr-BE" dirty="0">
                <a:solidFill>
                  <a:schemeClr val="tx1"/>
                </a:solidFill>
              </a:rPr>
              <a:t>Selon la Secrétaire d'État au Logement Nawal Ben </a:t>
            </a:r>
            <a:r>
              <a:rPr lang="fr-BE" dirty="0" err="1">
                <a:solidFill>
                  <a:schemeClr val="tx1"/>
                </a:solidFill>
              </a:rPr>
              <a:t>Hamou</a:t>
            </a:r>
            <a:r>
              <a:rPr lang="fr-BE" dirty="0">
                <a:solidFill>
                  <a:schemeClr val="tx1"/>
                </a:solidFill>
              </a:rPr>
              <a:t> (PS), le dispositif doit « </a:t>
            </a:r>
            <a:r>
              <a:rPr lang="fr-BE" i="1" dirty="0">
                <a:solidFill>
                  <a:schemeClr val="tx1"/>
                </a:solidFill>
              </a:rPr>
              <a:t>permettre aux CPAS d’intervenir </a:t>
            </a:r>
            <a:r>
              <a:rPr lang="fr-BE" i="1" dirty="0" err="1">
                <a:solidFill>
                  <a:schemeClr val="tx1"/>
                </a:solidFill>
              </a:rPr>
              <a:t>proactivement</a:t>
            </a:r>
            <a:r>
              <a:rPr lang="fr-BE" i="1" dirty="0">
                <a:solidFill>
                  <a:schemeClr val="tx1"/>
                </a:solidFill>
              </a:rPr>
              <a:t> en amont d’une procédure d’expulsion et d’être à même de proposer des solutions aux locataires et aux bailleurs concernés afin d’éviter l’expulsion</a:t>
            </a:r>
            <a:r>
              <a:rPr lang="fr-BE" dirty="0">
                <a:solidFill>
                  <a:schemeClr val="tx1"/>
                </a:solidFill>
              </a:rPr>
              <a:t> ». Et ce, à toutes les étapes du processus, pour le meilleur intérêt des locataires </a:t>
            </a:r>
            <a:r>
              <a:rPr lang="fr-BE" b="1" dirty="0">
                <a:solidFill>
                  <a:schemeClr val="tx1"/>
                </a:solidFill>
              </a:rPr>
              <a:t>et</a:t>
            </a:r>
            <a:r>
              <a:rPr lang="fr-BE" dirty="0">
                <a:solidFill>
                  <a:schemeClr val="tx1"/>
                </a:solidFill>
              </a:rPr>
              <a:t> des bailleurs </a:t>
            </a:r>
          </a:p>
          <a:p>
            <a:pPr algn="just"/>
            <a:r>
              <a:rPr lang="fr-BE" dirty="0">
                <a:solidFill>
                  <a:schemeClr val="tx1"/>
                </a:solidFill>
              </a:rPr>
              <a:t>La Rapporteuse du projet d’ordonnance </a:t>
            </a:r>
            <a:r>
              <a:rPr lang="fr-BE" dirty="0"/>
              <a:t>conclut ainsi : « </a:t>
            </a:r>
            <a:r>
              <a:rPr lang="fr-BE" i="1" dirty="0"/>
              <a:t>Je rappellerai que l’expulsion est un triple échec, pour le locataire qui perd son lieu de vie, pour le bailleur qui assumera la charge financière et la responsabilité morale de l’expulsion et les pouvoirs publics qui assumeront le coût du relogement. Je rappelle à cet égard que </a:t>
            </a:r>
            <a:r>
              <a:rPr lang="fr-BE" b="1" i="1" dirty="0"/>
              <a:t>selon les chiffres publiés en France, un euro investi dans la prévention permet d’économiser 8 euros dans le relogement</a:t>
            </a:r>
            <a:r>
              <a:rPr lang="fr-BE" i="1" dirty="0"/>
              <a:t>. Il est dès lors essentiel de lutter contre le phénomène des expulsions de façon structurelle, en renforçant la prévention et l’accompagnement des locataires, en donnant plus d’espace aux acteurs de première ligne et en indemnisant les bailleurs empêchés d’expulser et dont les loyers sont impayés durant la trêve hivernale » </a:t>
            </a:r>
            <a:r>
              <a:rPr lang="fr-BE" dirty="0"/>
              <a:t>(</a:t>
            </a:r>
            <a:r>
              <a:rPr lang="fr-BE" b="1" dirty="0"/>
              <a:t>A-680/2 </a:t>
            </a:r>
            <a:r>
              <a:rPr lang="fr-BE" dirty="0"/>
              <a:t>- 2022/2023 – p. 5) </a:t>
            </a:r>
            <a:endParaRPr lang="fr-BE" dirty="0">
              <a:solidFill>
                <a:schemeClr val="tx1"/>
              </a:solidFill>
            </a:endParaRPr>
          </a:p>
          <a:p>
            <a:pPr marL="0" lvl="0" indent="0" algn="just">
              <a:buNone/>
            </a:pPr>
            <a:endParaRPr lang="fr-BE" dirty="0">
              <a:solidFill>
                <a:schemeClr val="tx1"/>
              </a:solidFill>
            </a:endParaRPr>
          </a:p>
          <a:p>
            <a:pPr lvl="1">
              <a:buFont typeface="Wingdings" pitchFamily="2"/>
              <a:buChar char="Ø"/>
            </a:pPr>
            <a:endParaRPr lang="fr-BE" sz="1500" dirty="0"/>
          </a:p>
          <a:p>
            <a:pPr lvl="2">
              <a:buFont typeface="Arial" pitchFamily="34"/>
              <a:buChar char="•"/>
            </a:pPr>
            <a:endParaRPr lang="fr-BE" dirty="0"/>
          </a:p>
          <a:p>
            <a:pPr lvl="2">
              <a:buFont typeface="Arial" pitchFamily="34"/>
              <a:buChar char="•"/>
            </a:pPr>
            <a:endParaRPr lang="fr-BE" dirty="0"/>
          </a:p>
          <a:p>
            <a:pPr lvl="2">
              <a:buFont typeface="Arial" pitchFamily="34"/>
              <a:buChar char="•"/>
            </a:pPr>
            <a:endParaRPr lang="fr-BE" dirty="0"/>
          </a:p>
          <a:p>
            <a:pPr marL="0" lvl="0" indent="0">
              <a:buNone/>
            </a:pPr>
            <a:endParaRPr lang="fr-BE" dirty="0"/>
          </a:p>
          <a:p>
            <a:pPr lvl="0"/>
            <a:endParaRPr lang="fr-FR" dirty="0"/>
          </a:p>
        </p:txBody>
      </p:sp>
      <p:sp>
        <p:nvSpPr>
          <p:cNvPr id="4" name="Espace réservé du numéro de diapositive 3">
            <a:extLst>
              <a:ext uri="{FF2B5EF4-FFF2-40B4-BE49-F238E27FC236}">
                <a16:creationId xmlns:a16="http://schemas.microsoft.com/office/drawing/2014/main" id="{F8615DFC-A3C4-1C39-EADF-588DE8693C47}"/>
              </a:ext>
            </a:extLst>
          </p:cNvPr>
          <p:cNvSpPr>
            <a:spLocks noGrp="1"/>
          </p:cNvSpPr>
          <p:nvPr>
            <p:ph type="sldNum" sz="quarter" idx="8"/>
          </p:nvPr>
        </p:nvSpPr>
        <p:spPr/>
        <p:txBody>
          <a:bodyPr/>
          <a:lstStyle/>
          <a:p>
            <a:pPr lvl="0"/>
            <a:fld id="{0303A65E-494F-0842-B219-23ADCC8FCD95}" type="slidenum">
              <a:rPr lang="fr-FR" smtClean="0"/>
              <a:t>10</a:t>
            </a:fld>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5AC75-61D9-724F-A807-BBC93F716613}"/>
              </a:ext>
            </a:extLst>
          </p:cNvPr>
          <p:cNvSpPr txBox="1">
            <a:spLocks noGrp="1"/>
          </p:cNvSpPr>
          <p:nvPr>
            <p:ph type="title"/>
          </p:nvPr>
        </p:nvSpPr>
        <p:spPr/>
        <p:txBody>
          <a:bodyPr>
            <a:normAutofit fontScale="90000"/>
          </a:bodyPr>
          <a:lstStyle/>
          <a:p>
            <a:pPr lvl="0"/>
            <a:r>
              <a:rPr lang="fr-FR" sz="3200" dirty="0"/>
              <a:t>I. </a:t>
            </a:r>
            <a:r>
              <a:rPr lang="nl-BE" sz="3200" dirty="0"/>
              <a:t>Présentation des grands axes du projet d’ordonnance en RBC</a:t>
            </a:r>
            <a:endParaRPr lang="fr-FR" sz="1800" dirty="0"/>
          </a:p>
        </p:txBody>
      </p:sp>
      <p:sp>
        <p:nvSpPr>
          <p:cNvPr id="3" name="Espace réservé du contenu 2">
            <a:extLst>
              <a:ext uri="{FF2B5EF4-FFF2-40B4-BE49-F238E27FC236}">
                <a16:creationId xmlns:a16="http://schemas.microsoft.com/office/drawing/2014/main" id="{1586C669-D376-284A-B364-BD07A214EE38}"/>
              </a:ext>
            </a:extLst>
          </p:cNvPr>
          <p:cNvSpPr txBox="1">
            <a:spLocks noGrp="1"/>
          </p:cNvSpPr>
          <p:nvPr>
            <p:ph idx="1"/>
          </p:nvPr>
        </p:nvSpPr>
        <p:spPr>
          <a:xfrm>
            <a:off x="211014" y="2121878"/>
            <a:ext cx="11781693" cy="5391628"/>
          </a:xfrm>
        </p:spPr>
        <p:txBody>
          <a:bodyPr>
            <a:normAutofit/>
          </a:bodyPr>
          <a:lstStyle/>
          <a:p>
            <a:pPr marL="0" lvl="0" indent="0" algn="just">
              <a:buNone/>
            </a:pPr>
            <a:endParaRPr lang="fr-BE" sz="2400" u="sng" dirty="0">
              <a:solidFill>
                <a:schemeClr val="tx1"/>
              </a:solidFill>
            </a:endParaRPr>
          </a:p>
          <a:p>
            <a:pPr marL="0" lvl="0" indent="0" algn="just">
              <a:buNone/>
            </a:pPr>
            <a:endParaRPr lang="fr-BE" sz="2400" u="sng" dirty="0">
              <a:solidFill>
                <a:schemeClr val="tx1"/>
              </a:solidFill>
            </a:endParaRPr>
          </a:p>
          <a:p>
            <a:pPr marL="0" lvl="0" indent="0" algn="just">
              <a:buNone/>
            </a:pPr>
            <a:r>
              <a:rPr lang="fr-BE" sz="2400" b="1" u="sng" dirty="0">
                <a:solidFill>
                  <a:schemeClr val="tx1"/>
                </a:solidFill>
              </a:rPr>
              <a:t>4 grands axes </a:t>
            </a:r>
            <a:r>
              <a:rPr lang="fr-BE" sz="2400" dirty="0">
                <a:solidFill>
                  <a:schemeClr val="tx1"/>
                </a:solidFill>
              </a:rPr>
              <a:t>:</a:t>
            </a:r>
          </a:p>
          <a:p>
            <a:pPr lvl="1" algn="just">
              <a:spcBef>
                <a:spcPts val="300"/>
              </a:spcBef>
              <a:buFont typeface="Arial" pitchFamily="34"/>
              <a:buChar char="•"/>
            </a:pPr>
            <a:r>
              <a:rPr lang="fr-BE" sz="2400" dirty="0">
                <a:solidFill>
                  <a:schemeClr val="tx1"/>
                </a:solidFill>
              </a:rPr>
              <a:t>Procédure d'expulsion revue (a)</a:t>
            </a:r>
          </a:p>
          <a:p>
            <a:pPr lvl="1" algn="just">
              <a:spcBef>
                <a:spcPts val="300"/>
              </a:spcBef>
              <a:buFont typeface="Arial" pitchFamily="34"/>
              <a:buChar char="•"/>
            </a:pPr>
            <a:r>
              <a:rPr lang="fr-BE" sz="2400" dirty="0">
                <a:solidFill>
                  <a:schemeClr val="tx1"/>
                </a:solidFill>
              </a:rPr>
              <a:t>Moratoire hivernal généralisé, tant pour les logements publics que privés (b)</a:t>
            </a:r>
          </a:p>
          <a:p>
            <a:pPr lvl="1" algn="just">
              <a:spcBef>
                <a:spcPts val="300"/>
              </a:spcBef>
              <a:buFont typeface="Arial" pitchFamily="34"/>
              <a:buChar char="•"/>
            </a:pPr>
            <a:r>
              <a:rPr lang="fr-BE" sz="2400" dirty="0">
                <a:solidFill>
                  <a:schemeClr val="tx1"/>
                </a:solidFill>
              </a:rPr>
              <a:t>Mise sur pied d’un Fonds de solidarité pour couvrir les indemnités d’occupation non versées par le locataire/occupant pendant la trêve hivernale (c)</a:t>
            </a:r>
          </a:p>
          <a:p>
            <a:pPr lvl="1">
              <a:spcBef>
                <a:spcPts val="300"/>
              </a:spcBef>
              <a:buFont typeface="Arial" pitchFamily="34"/>
              <a:buChar char="•"/>
            </a:pPr>
            <a:r>
              <a:rPr lang="fr-BE" sz="2400" dirty="0">
                <a:solidFill>
                  <a:schemeClr val="tx1"/>
                </a:solidFill>
              </a:rPr>
              <a:t>Monitoring annuels des décisions d’expulsion (d)</a:t>
            </a:r>
          </a:p>
          <a:p>
            <a:pPr lvl="1">
              <a:buFont typeface="Wingdings" pitchFamily="2"/>
              <a:buChar char="Ø"/>
            </a:pPr>
            <a:endParaRPr lang="fr-BE" sz="2400" dirty="0"/>
          </a:p>
          <a:p>
            <a:pPr lvl="2">
              <a:buFont typeface="Arial" pitchFamily="34"/>
              <a:buChar char="•"/>
            </a:pPr>
            <a:endParaRPr lang="fr-BE" sz="2400" dirty="0"/>
          </a:p>
          <a:p>
            <a:pPr lvl="2">
              <a:buFont typeface="Arial" pitchFamily="34"/>
              <a:buChar char="•"/>
            </a:pPr>
            <a:endParaRPr lang="fr-BE" sz="2400" dirty="0"/>
          </a:p>
          <a:p>
            <a:pPr lvl="2">
              <a:buFont typeface="Arial" pitchFamily="34"/>
              <a:buChar char="•"/>
            </a:pPr>
            <a:endParaRPr lang="fr-BE" dirty="0"/>
          </a:p>
          <a:p>
            <a:pPr marL="0" lvl="0" indent="0">
              <a:buNone/>
            </a:pPr>
            <a:endParaRPr lang="fr-BE" dirty="0"/>
          </a:p>
          <a:p>
            <a:pPr lvl="0"/>
            <a:endParaRPr lang="fr-FR" dirty="0"/>
          </a:p>
        </p:txBody>
      </p:sp>
      <p:sp>
        <p:nvSpPr>
          <p:cNvPr id="4" name="Espace réservé du numéro de diapositive 3">
            <a:extLst>
              <a:ext uri="{FF2B5EF4-FFF2-40B4-BE49-F238E27FC236}">
                <a16:creationId xmlns:a16="http://schemas.microsoft.com/office/drawing/2014/main" id="{F8615DFC-A3C4-1C39-EADF-588DE8693C47}"/>
              </a:ext>
            </a:extLst>
          </p:cNvPr>
          <p:cNvSpPr>
            <a:spLocks noGrp="1"/>
          </p:cNvSpPr>
          <p:nvPr>
            <p:ph type="sldNum" sz="quarter" idx="8"/>
          </p:nvPr>
        </p:nvSpPr>
        <p:spPr/>
        <p:txBody>
          <a:bodyPr/>
          <a:lstStyle/>
          <a:p>
            <a:pPr lvl="0"/>
            <a:fld id="{0303A65E-494F-0842-B219-23ADCC8FCD95}" type="slidenum">
              <a:rPr lang="fr-FR" smtClean="0"/>
              <a:t>11</a:t>
            </a:fld>
            <a:endParaRPr lang="fr-FR"/>
          </a:p>
        </p:txBody>
      </p:sp>
    </p:spTree>
    <p:extLst>
      <p:ext uri="{BB962C8B-B14F-4D97-AF65-F5344CB8AC3E}">
        <p14:creationId xmlns:p14="http://schemas.microsoft.com/office/powerpoint/2010/main" val="43003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22B9A-6D8E-DD4B-8281-D32C8E5EF0C9}"/>
              </a:ext>
            </a:extLst>
          </p:cNvPr>
          <p:cNvSpPr>
            <a:spLocks noGrp="1"/>
          </p:cNvSpPr>
          <p:nvPr>
            <p:ph type="title"/>
          </p:nvPr>
        </p:nvSpPr>
        <p:spPr>
          <a:xfrm>
            <a:off x="546100" y="447186"/>
            <a:ext cx="10972800" cy="1203813"/>
          </a:xfrm>
        </p:spPr>
        <p:txBody>
          <a:bodyPr>
            <a:normAutofit fontScale="90000"/>
          </a:bodyPr>
          <a:lstStyle/>
          <a:p>
            <a:br>
              <a:rPr lang="fr-FR" sz="3600" dirty="0"/>
            </a:br>
            <a:r>
              <a:rPr lang="fr-FR" sz="3100" dirty="0"/>
              <a:t>a) </a:t>
            </a:r>
            <a:r>
              <a:rPr lang="fr-BE" sz="3100" dirty="0"/>
              <a:t>Révision de la procédure d'expulsion : une philosophie générale de prévention tout azimut, dans le meilleur intérêt de toutes les parties en présence</a:t>
            </a:r>
            <a:br>
              <a:rPr lang="fr-BE" sz="3100" b="1" dirty="0"/>
            </a:br>
            <a:endParaRPr lang="fr-FR" sz="3100" dirty="0"/>
          </a:p>
        </p:txBody>
      </p:sp>
      <p:sp>
        <p:nvSpPr>
          <p:cNvPr id="3" name="Espace réservé du contenu 2">
            <a:extLst>
              <a:ext uri="{FF2B5EF4-FFF2-40B4-BE49-F238E27FC236}">
                <a16:creationId xmlns:a16="http://schemas.microsoft.com/office/drawing/2014/main" id="{48DA7526-5376-4B43-A14D-C617891447A2}"/>
              </a:ext>
            </a:extLst>
          </p:cNvPr>
          <p:cNvSpPr>
            <a:spLocks noGrp="1"/>
          </p:cNvSpPr>
          <p:nvPr>
            <p:ph idx="1"/>
          </p:nvPr>
        </p:nvSpPr>
        <p:spPr>
          <a:xfrm>
            <a:off x="293077" y="2074985"/>
            <a:ext cx="11619523" cy="5024315"/>
          </a:xfrm>
        </p:spPr>
        <p:txBody>
          <a:bodyPr>
            <a:normAutofit fontScale="92500" lnSpcReduction="20000"/>
          </a:bodyPr>
          <a:lstStyle/>
          <a:p>
            <a:pPr algn="just"/>
            <a:endParaRPr lang="fr-BE" b="1" dirty="0"/>
          </a:p>
          <a:p>
            <a:pPr algn="just"/>
            <a:endParaRPr lang="fr-BE" b="1" dirty="0"/>
          </a:p>
          <a:p>
            <a:pPr marL="0" indent="0" algn="just">
              <a:buNone/>
            </a:pPr>
            <a:r>
              <a:rPr lang="fr-BE" b="1" dirty="0"/>
              <a:t>Principe directeur </a:t>
            </a:r>
            <a:r>
              <a:rPr lang="fr-BE" dirty="0"/>
              <a:t>: consécration de </a:t>
            </a:r>
            <a:r>
              <a:rPr lang="fr-BE" b="1" dirty="0"/>
              <a:t>l’exigence de proportionnalité de toute décision en matière d’expulsion, afin de l’éviter au maximum</a:t>
            </a:r>
            <a:r>
              <a:rPr lang="fr-BE" dirty="0"/>
              <a:t>. </a:t>
            </a:r>
          </a:p>
          <a:p>
            <a:pPr algn="just"/>
            <a:r>
              <a:rPr lang="fr-BE" b="1" dirty="0">
                <a:latin typeface="Century Gothic" panose="020B0502020202020204" pitchFamily="34" charset="0"/>
              </a:rPr>
              <a:t>Nouvel Art. 233ter CBL </a:t>
            </a:r>
            <a:r>
              <a:rPr lang="fr-BE" dirty="0">
                <a:latin typeface="Calibri"/>
              </a:rPr>
              <a:t>: « La </a:t>
            </a:r>
            <a:r>
              <a:rPr lang="fr-BE" dirty="0" err="1">
                <a:latin typeface="Calibri"/>
              </a:rPr>
              <a:t>résolution</a:t>
            </a:r>
            <a:r>
              <a:rPr lang="fr-BE" dirty="0">
                <a:latin typeface="Calibri"/>
              </a:rPr>
              <a:t> du contrat ne pourra </a:t>
            </a:r>
            <a:r>
              <a:rPr lang="fr-BE" dirty="0" err="1">
                <a:latin typeface="Calibri"/>
              </a:rPr>
              <a:t>être</a:t>
            </a:r>
            <a:r>
              <a:rPr lang="fr-BE" dirty="0">
                <a:latin typeface="Calibri"/>
              </a:rPr>
              <a:t> </a:t>
            </a:r>
            <a:r>
              <a:rPr lang="fr-BE" dirty="0" err="1">
                <a:latin typeface="Calibri"/>
              </a:rPr>
              <a:t>prononcée</a:t>
            </a:r>
            <a:r>
              <a:rPr lang="fr-BE" dirty="0">
                <a:latin typeface="Calibri"/>
              </a:rPr>
              <a:t> que si la </a:t>
            </a:r>
            <a:r>
              <a:rPr lang="fr-BE" dirty="0" err="1">
                <a:latin typeface="Calibri"/>
              </a:rPr>
              <a:t>créance</a:t>
            </a:r>
            <a:r>
              <a:rPr lang="fr-BE" dirty="0">
                <a:latin typeface="Calibri"/>
              </a:rPr>
              <a:t> ne peut </a:t>
            </a:r>
            <a:r>
              <a:rPr lang="fr-BE" dirty="0" err="1">
                <a:latin typeface="Calibri"/>
              </a:rPr>
              <a:t>être</a:t>
            </a:r>
            <a:r>
              <a:rPr lang="fr-BE" dirty="0">
                <a:latin typeface="Calibri"/>
              </a:rPr>
              <a:t> </a:t>
            </a:r>
            <a:r>
              <a:rPr lang="fr-BE" dirty="0" err="1">
                <a:latin typeface="Calibri"/>
              </a:rPr>
              <a:t>apurée</a:t>
            </a:r>
            <a:r>
              <a:rPr lang="fr-BE" dirty="0">
                <a:latin typeface="Calibri"/>
              </a:rPr>
              <a:t> dans le respect de </a:t>
            </a:r>
            <a:r>
              <a:rPr lang="fr-BE" dirty="0" err="1">
                <a:latin typeface="Calibri"/>
              </a:rPr>
              <a:t>délais</a:t>
            </a:r>
            <a:r>
              <a:rPr lang="fr-BE" dirty="0">
                <a:latin typeface="Calibri"/>
              </a:rPr>
              <a:t> raisonnables, eu </a:t>
            </a:r>
            <a:r>
              <a:rPr lang="fr-BE" dirty="0" err="1">
                <a:latin typeface="Calibri"/>
              </a:rPr>
              <a:t>égard</a:t>
            </a:r>
            <a:r>
              <a:rPr lang="fr-BE" dirty="0">
                <a:latin typeface="Calibri"/>
              </a:rPr>
              <a:t> à la situation des parties, ou sur le constat de ce que la </a:t>
            </a:r>
            <a:r>
              <a:rPr lang="fr-BE" dirty="0" err="1">
                <a:latin typeface="Calibri"/>
              </a:rPr>
              <a:t>résolution</a:t>
            </a:r>
            <a:r>
              <a:rPr lang="fr-BE" dirty="0">
                <a:latin typeface="Calibri"/>
              </a:rPr>
              <a:t> du contrat constitue une </a:t>
            </a:r>
            <a:r>
              <a:rPr lang="fr-BE" dirty="0" err="1">
                <a:latin typeface="Calibri"/>
              </a:rPr>
              <a:t>décision</a:t>
            </a:r>
            <a:r>
              <a:rPr lang="fr-BE" dirty="0">
                <a:latin typeface="Calibri"/>
              </a:rPr>
              <a:t> </a:t>
            </a:r>
            <a:r>
              <a:rPr lang="fr-BE" dirty="0" err="1">
                <a:latin typeface="Calibri"/>
              </a:rPr>
              <a:t>proportionnée</a:t>
            </a:r>
            <a:r>
              <a:rPr lang="fr-BE" dirty="0">
                <a:latin typeface="Calibri"/>
              </a:rPr>
              <a:t> au regard des manquements qui fondent la demande ». </a:t>
            </a:r>
          </a:p>
          <a:p>
            <a:pPr marL="0" lvl="0" indent="0" algn="just" defTabSz="914400">
              <a:spcBef>
                <a:spcPts val="0"/>
              </a:spcBef>
              <a:spcAft>
                <a:spcPts val="0"/>
              </a:spcAft>
              <a:buClrTx/>
              <a:buSzTx/>
              <a:buNone/>
              <a:defRPr/>
            </a:pPr>
            <a:r>
              <a:rPr lang="fr-BE" dirty="0">
                <a:latin typeface="Calibri"/>
              </a:rPr>
              <a:t>	Exposé des motifs, p. 16 : « La disposition en projet vise à </a:t>
            </a:r>
            <a:r>
              <a:rPr lang="fr-BE" b="1" dirty="0">
                <a:latin typeface="Calibri"/>
              </a:rPr>
              <a:t>garantir que, contradictoirement ou par </a:t>
            </a:r>
            <a:r>
              <a:rPr lang="fr-BE" b="1" dirty="0" err="1">
                <a:latin typeface="Calibri"/>
              </a:rPr>
              <a:t>défaut</a:t>
            </a:r>
            <a:r>
              <a:rPr lang="fr-BE" dirty="0">
                <a:latin typeface="Calibri"/>
              </a:rPr>
              <a:t>, aucune 	</a:t>
            </a:r>
            <a:r>
              <a:rPr lang="fr-BE" dirty="0" err="1">
                <a:latin typeface="Calibri"/>
              </a:rPr>
              <a:t>décision</a:t>
            </a:r>
            <a:r>
              <a:rPr lang="fr-BE" dirty="0">
                <a:latin typeface="Calibri"/>
              </a:rPr>
              <a:t> ne puisse 	</a:t>
            </a:r>
            <a:r>
              <a:rPr lang="fr-BE" dirty="0" err="1">
                <a:latin typeface="Calibri"/>
              </a:rPr>
              <a:t>être</a:t>
            </a:r>
            <a:r>
              <a:rPr lang="fr-BE" dirty="0">
                <a:latin typeface="Calibri"/>
              </a:rPr>
              <a:t> prise sans examen de </a:t>
            </a:r>
            <a:r>
              <a:rPr lang="fr-BE" dirty="0" err="1">
                <a:latin typeface="Calibri"/>
              </a:rPr>
              <a:t>proportionnalite</a:t>
            </a:r>
            <a:r>
              <a:rPr lang="fr-BE" dirty="0">
                <a:latin typeface="Calibri"/>
              </a:rPr>
              <a:t>́ et qu’aucune expulsion ne puisse </a:t>
            </a:r>
            <a:r>
              <a:rPr lang="fr-BE" dirty="0" err="1">
                <a:latin typeface="Calibri"/>
              </a:rPr>
              <a:t>être</a:t>
            </a:r>
            <a:r>
              <a:rPr lang="fr-BE" dirty="0">
                <a:latin typeface="Calibri"/>
              </a:rPr>
              <a:t> </a:t>
            </a:r>
            <a:r>
              <a:rPr lang="fr-BE" dirty="0" err="1">
                <a:latin typeface="Calibri"/>
              </a:rPr>
              <a:t>autorisée</a:t>
            </a:r>
            <a:r>
              <a:rPr lang="fr-BE" dirty="0">
                <a:latin typeface="Calibri"/>
              </a:rPr>
              <a:t> sans 	constat que la dette ne pourrait </a:t>
            </a:r>
            <a:r>
              <a:rPr lang="fr-BE" dirty="0" err="1">
                <a:latin typeface="Calibri"/>
              </a:rPr>
              <a:t>être</a:t>
            </a:r>
            <a:r>
              <a:rPr lang="fr-BE" dirty="0">
                <a:latin typeface="Calibri"/>
              </a:rPr>
              <a:t> </a:t>
            </a:r>
            <a:r>
              <a:rPr lang="fr-BE" dirty="0" err="1">
                <a:latin typeface="Calibri"/>
              </a:rPr>
              <a:t>remboursée</a:t>
            </a:r>
            <a:r>
              <a:rPr lang="fr-BE" dirty="0">
                <a:latin typeface="Calibri"/>
              </a:rPr>
              <a:t> par l’octroi de </a:t>
            </a:r>
            <a:r>
              <a:rPr lang="fr-BE" dirty="0" err="1">
                <a:latin typeface="Calibri"/>
              </a:rPr>
              <a:t>délais</a:t>
            </a:r>
            <a:r>
              <a:rPr lang="fr-BE" dirty="0">
                <a:latin typeface="Calibri"/>
              </a:rPr>
              <a:t> de </a:t>
            </a:r>
            <a:r>
              <a:rPr lang="fr-BE" dirty="0" err="1">
                <a:latin typeface="Calibri"/>
              </a:rPr>
              <a:t>grâce</a:t>
            </a:r>
            <a:r>
              <a:rPr lang="fr-BE" dirty="0">
                <a:latin typeface="Calibri"/>
              </a:rPr>
              <a:t> raisonnables. De tels </a:t>
            </a:r>
            <a:r>
              <a:rPr lang="fr-BE" dirty="0" err="1">
                <a:latin typeface="Calibri"/>
              </a:rPr>
              <a:t>délais</a:t>
            </a:r>
            <a:r>
              <a:rPr lang="fr-BE" dirty="0">
                <a:latin typeface="Calibri"/>
              </a:rPr>
              <a:t> ne 	peuvent </a:t>
            </a:r>
            <a:r>
              <a:rPr lang="fr-BE" dirty="0" err="1">
                <a:latin typeface="Calibri"/>
              </a:rPr>
              <a:t>être</a:t>
            </a:r>
            <a:r>
              <a:rPr lang="fr-BE" dirty="0">
                <a:latin typeface="Calibri"/>
              </a:rPr>
              <a:t> </a:t>
            </a:r>
            <a:r>
              <a:rPr lang="fr-BE" dirty="0" err="1">
                <a:latin typeface="Calibri"/>
              </a:rPr>
              <a:t>précisés</a:t>
            </a:r>
            <a:r>
              <a:rPr lang="fr-BE" dirty="0">
                <a:latin typeface="Calibri"/>
              </a:rPr>
              <a:t> puisqu’ils </a:t>
            </a:r>
            <a:r>
              <a:rPr lang="fr-BE" dirty="0" err="1">
                <a:latin typeface="Calibri"/>
              </a:rPr>
              <a:t>dépendront</a:t>
            </a:r>
            <a:r>
              <a:rPr lang="fr-BE" dirty="0">
                <a:latin typeface="Calibri"/>
              </a:rPr>
              <a:t> de la situation des parties mais l’on peut </a:t>
            </a:r>
            <a:r>
              <a:rPr lang="fr-BE" dirty="0" err="1">
                <a:latin typeface="Calibri"/>
              </a:rPr>
              <a:t>considérer</a:t>
            </a:r>
            <a:r>
              <a:rPr lang="fr-BE" dirty="0">
                <a:latin typeface="Calibri"/>
              </a:rPr>
              <a:t> qu’une dette 	</a:t>
            </a:r>
            <a:r>
              <a:rPr lang="fr-BE" dirty="0" err="1">
                <a:latin typeface="Calibri"/>
              </a:rPr>
              <a:t>inférieure</a:t>
            </a:r>
            <a:r>
              <a:rPr lang="fr-BE" dirty="0">
                <a:latin typeface="Calibri"/>
              </a:rPr>
              <a:t> à trois mois de loyers ne pourrait justifier, à elle seule, la </a:t>
            </a:r>
            <a:r>
              <a:rPr lang="fr-BE" dirty="0" err="1">
                <a:latin typeface="Calibri"/>
              </a:rPr>
              <a:t>résolution</a:t>
            </a:r>
            <a:r>
              <a:rPr lang="fr-BE" dirty="0">
                <a:latin typeface="Calibri"/>
              </a:rPr>
              <a:t> du bail. Elle devrait, sauf 	circonstances 	</a:t>
            </a:r>
            <a:r>
              <a:rPr lang="fr-BE" dirty="0" err="1">
                <a:latin typeface="Calibri"/>
              </a:rPr>
              <a:t>particulières</a:t>
            </a:r>
            <a:r>
              <a:rPr lang="fr-BE" dirty="0">
                <a:latin typeface="Calibri"/>
              </a:rPr>
              <a:t>, pouvoir </a:t>
            </a:r>
            <a:r>
              <a:rPr lang="fr-BE" dirty="0" err="1">
                <a:latin typeface="Calibri"/>
              </a:rPr>
              <a:t>être</a:t>
            </a:r>
            <a:r>
              <a:rPr lang="fr-BE" dirty="0">
                <a:latin typeface="Calibri"/>
              </a:rPr>
              <a:t> </a:t>
            </a:r>
            <a:r>
              <a:rPr lang="fr-BE" dirty="0" err="1">
                <a:latin typeface="Calibri"/>
              </a:rPr>
              <a:t>remboursée</a:t>
            </a:r>
            <a:r>
              <a:rPr lang="fr-BE" dirty="0">
                <a:latin typeface="Calibri"/>
              </a:rPr>
              <a:t> par l’octroi de </a:t>
            </a:r>
            <a:r>
              <a:rPr lang="fr-BE" dirty="0" err="1">
                <a:latin typeface="Calibri"/>
              </a:rPr>
              <a:t>délais</a:t>
            </a:r>
            <a:r>
              <a:rPr lang="fr-BE" dirty="0">
                <a:latin typeface="Calibri"/>
              </a:rPr>
              <a:t> de </a:t>
            </a:r>
            <a:r>
              <a:rPr lang="fr-BE" dirty="0" err="1">
                <a:latin typeface="Calibri"/>
              </a:rPr>
              <a:t>grâce</a:t>
            </a:r>
            <a:r>
              <a:rPr lang="fr-BE" dirty="0">
                <a:latin typeface="Calibri"/>
              </a:rPr>
              <a:t> raisonnables ». </a:t>
            </a:r>
          </a:p>
          <a:p>
            <a:pPr marL="0" lvl="0" indent="0" defTabSz="914400">
              <a:spcBef>
                <a:spcPts val="0"/>
              </a:spcBef>
              <a:spcAft>
                <a:spcPts val="0"/>
              </a:spcAft>
              <a:buClrTx/>
              <a:buSzTx/>
              <a:buNone/>
              <a:defRPr/>
            </a:pPr>
            <a:endParaRPr lang="fr-BE" dirty="0"/>
          </a:p>
          <a:p>
            <a:pPr algn="just"/>
            <a:r>
              <a:rPr lang="fr-BE" b="1" dirty="0" err="1"/>
              <a:t>Unia</a:t>
            </a:r>
            <a:r>
              <a:rPr lang="fr-BE" dirty="0"/>
              <a:t> invite le législateur à envisager également la </a:t>
            </a:r>
            <a:r>
              <a:rPr lang="fr-BE" b="1" dirty="0"/>
              <a:t>prise en compte obligatoire de la vulnérabilité des locataires expulsés sur le marché du logement</a:t>
            </a:r>
            <a:r>
              <a:rPr lang="fr-BE" dirty="0"/>
              <a:t> au regard des critères de discriminations par le magistrat en charge d’une expulsion ou par le propriétaire public au moment de remettre un renon ou de solliciter une expulsion (</a:t>
            </a:r>
            <a:r>
              <a:rPr lang="fr-BE" dirty="0" err="1"/>
              <a:t>cfr</a:t>
            </a:r>
            <a:r>
              <a:rPr lang="fr-BE" dirty="0"/>
              <a:t>. deux </a:t>
            </a:r>
            <a:r>
              <a:rPr lang="fr-BE" dirty="0" err="1"/>
              <a:t>jugts</a:t>
            </a:r>
            <a:r>
              <a:rPr lang="fr-BE" dirty="0"/>
              <a:t> d’expulsion avec une SISP comme bailleresse - JP 1er canton de Bruxelles, 18.11.2020, R.G. 19A2949/1, inédit (confirmé en appel) ; JP canton de </a:t>
            </a:r>
            <a:r>
              <a:rPr lang="fr-BE" dirty="0" err="1"/>
              <a:t>Molenbeek</a:t>
            </a:r>
            <a:r>
              <a:rPr lang="fr-BE" dirty="0"/>
              <a:t>, 10.01.2022, R.G. 21A943, inédit (expulsion suspendue par le TPI en référé, </a:t>
            </a:r>
            <a:r>
              <a:rPr lang="fr-FR" dirty="0"/>
              <a:t>14.07.2022</a:t>
            </a:r>
            <a:r>
              <a:rPr lang="fr-BE" dirty="0"/>
              <a:t>)</a:t>
            </a:r>
          </a:p>
          <a:p>
            <a:pPr marL="457200" lvl="1" indent="0" algn="just">
              <a:buNone/>
            </a:pPr>
            <a:endParaRPr lang="fr-BE" dirty="0"/>
          </a:p>
          <a:p>
            <a:pPr algn="just"/>
            <a:endParaRPr lang="fr-BE" b="1" dirty="0"/>
          </a:p>
          <a:p>
            <a:endParaRPr lang="fr-FR" dirty="0"/>
          </a:p>
        </p:txBody>
      </p:sp>
      <p:sp>
        <p:nvSpPr>
          <p:cNvPr id="4" name="Espace réservé du numéro de diapositive 3">
            <a:extLst>
              <a:ext uri="{FF2B5EF4-FFF2-40B4-BE49-F238E27FC236}">
                <a16:creationId xmlns:a16="http://schemas.microsoft.com/office/drawing/2014/main" id="{B540B66C-66C2-D247-A9AD-F2A723796918}"/>
              </a:ext>
            </a:extLst>
          </p:cNvPr>
          <p:cNvSpPr>
            <a:spLocks noGrp="1"/>
          </p:cNvSpPr>
          <p:nvPr>
            <p:ph type="sldNum" sz="quarter" idx="8"/>
          </p:nvPr>
        </p:nvSpPr>
        <p:spPr/>
        <p:txBody>
          <a:bodyPr/>
          <a:lstStyle/>
          <a:p>
            <a:pPr lvl="0"/>
            <a:fld id="{0303A65E-494F-0842-B219-23ADCC8FCD95}" type="slidenum">
              <a:rPr lang="fr-BE" smtClean="0"/>
              <a:t>12</a:t>
            </a:fld>
            <a:endParaRPr lang="fr-BE"/>
          </a:p>
        </p:txBody>
      </p:sp>
    </p:spTree>
    <p:extLst>
      <p:ext uri="{BB962C8B-B14F-4D97-AF65-F5344CB8AC3E}">
        <p14:creationId xmlns:p14="http://schemas.microsoft.com/office/powerpoint/2010/main" val="352170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22B9A-6D8E-DD4B-8281-D32C8E5EF0C9}"/>
              </a:ext>
            </a:extLst>
          </p:cNvPr>
          <p:cNvSpPr>
            <a:spLocks noGrp="1"/>
          </p:cNvSpPr>
          <p:nvPr>
            <p:ph type="title"/>
          </p:nvPr>
        </p:nvSpPr>
        <p:spPr>
          <a:xfrm>
            <a:off x="546100" y="447186"/>
            <a:ext cx="10972800" cy="1203813"/>
          </a:xfrm>
        </p:spPr>
        <p:txBody>
          <a:bodyPr>
            <a:normAutofit fontScale="90000"/>
          </a:bodyPr>
          <a:lstStyle/>
          <a:p>
            <a:br>
              <a:rPr lang="fr-FR" sz="3600" dirty="0"/>
            </a:br>
            <a:r>
              <a:rPr lang="fr-FR" sz="3100" dirty="0"/>
              <a:t>a) </a:t>
            </a:r>
            <a:r>
              <a:rPr lang="fr-BE" sz="3100" dirty="0"/>
              <a:t>Révision de la procédure d'expulsion : une philosophie générale de prévention tout azimut, dans le meilleur intérêt de toutes les parties en présence</a:t>
            </a:r>
            <a:br>
              <a:rPr lang="fr-BE" sz="3100" b="1" dirty="0"/>
            </a:br>
            <a:endParaRPr lang="fr-FR" sz="3100" dirty="0"/>
          </a:p>
        </p:txBody>
      </p:sp>
      <p:sp>
        <p:nvSpPr>
          <p:cNvPr id="3" name="Espace réservé du contenu 2">
            <a:extLst>
              <a:ext uri="{FF2B5EF4-FFF2-40B4-BE49-F238E27FC236}">
                <a16:creationId xmlns:a16="http://schemas.microsoft.com/office/drawing/2014/main" id="{48DA7526-5376-4B43-A14D-C617891447A2}"/>
              </a:ext>
            </a:extLst>
          </p:cNvPr>
          <p:cNvSpPr>
            <a:spLocks noGrp="1"/>
          </p:cNvSpPr>
          <p:nvPr>
            <p:ph idx="1"/>
          </p:nvPr>
        </p:nvSpPr>
        <p:spPr>
          <a:xfrm>
            <a:off x="293077" y="1092200"/>
            <a:ext cx="11619523" cy="6007101"/>
          </a:xfrm>
        </p:spPr>
        <p:txBody>
          <a:bodyPr>
            <a:normAutofit/>
          </a:bodyPr>
          <a:lstStyle/>
          <a:p>
            <a:pPr marL="0" indent="0" algn="just">
              <a:buNone/>
            </a:pPr>
            <a:r>
              <a:rPr lang="fr-BE" dirty="0"/>
              <a:t>En vue de renforcer l’accompagnement social proactif et l’orientation effective, et pour éviter surendettement, traumas divers,.. :</a:t>
            </a:r>
            <a:endParaRPr lang="fr-BE" b="1" dirty="0"/>
          </a:p>
          <a:p>
            <a:pPr algn="just"/>
            <a:r>
              <a:rPr lang="fr-BE" b="1" dirty="0"/>
              <a:t>Amélioration de l’information </a:t>
            </a:r>
            <a:r>
              <a:rPr lang="fr-BE" dirty="0"/>
              <a:t>des acteurs clés : des occupants, des bailleurs, des CPAS, des juges. </a:t>
            </a:r>
          </a:p>
          <a:p>
            <a:pPr algn="just"/>
            <a:r>
              <a:rPr lang="fr-BE" b="1" dirty="0"/>
              <a:t>Temporalité modalisée </a:t>
            </a:r>
            <a:r>
              <a:rPr lang="fr-BE" dirty="0"/>
              <a:t>pour optimaliser la mise en place des mesures de prévention</a:t>
            </a:r>
          </a:p>
          <a:p>
            <a:pPr algn="just"/>
            <a:r>
              <a:rPr lang="fr-BE" b="1" dirty="0"/>
              <a:t>Diminution des coûts </a:t>
            </a:r>
            <a:r>
              <a:rPr lang="fr-BE" dirty="0"/>
              <a:t>de la procédure : requête privilégiée + recherche de solutions alternatives au contentieux menant </a:t>
            </a:r>
            <a:r>
              <a:rPr lang="fr-BE" i="1" dirty="0"/>
              <a:t>in fine </a:t>
            </a:r>
            <a:r>
              <a:rPr lang="fr-BE" dirty="0"/>
              <a:t>à l’expulsion physique (extrêmement chère) !</a:t>
            </a:r>
          </a:p>
          <a:p>
            <a:pPr algn="just"/>
            <a:endParaRPr lang="fr-BE" dirty="0"/>
          </a:p>
          <a:p>
            <a:pPr marL="457200" lvl="1" indent="0" algn="just">
              <a:buNone/>
            </a:pPr>
            <a:endParaRPr lang="fr-BE" dirty="0"/>
          </a:p>
          <a:p>
            <a:pPr algn="just"/>
            <a:endParaRPr lang="fr-BE" b="1" dirty="0"/>
          </a:p>
          <a:p>
            <a:endParaRPr lang="fr-FR" dirty="0"/>
          </a:p>
        </p:txBody>
      </p:sp>
      <p:sp>
        <p:nvSpPr>
          <p:cNvPr id="4" name="Espace réservé du numéro de diapositive 3">
            <a:extLst>
              <a:ext uri="{FF2B5EF4-FFF2-40B4-BE49-F238E27FC236}">
                <a16:creationId xmlns:a16="http://schemas.microsoft.com/office/drawing/2014/main" id="{B540B66C-66C2-D247-A9AD-F2A723796918}"/>
              </a:ext>
            </a:extLst>
          </p:cNvPr>
          <p:cNvSpPr>
            <a:spLocks noGrp="1"/>
          </p:cNvSpPr>
          <p:nvPr>
            <p:ph type="sldNum" sz="quarter" idx="8"/>
          </p:nvPr>
        </p:nvSpPr>
        <p:spPr/>
        <p:txBody>
          <a:bodyPr/>
          <a:lstStyle/>
          <a:p>
            <a:pPr lvl="0"/>
            <a:fld id="{0303A65E-494F-0842-B219-23ADCC8FCD95}" type="slidenum">
              <a:rPr lang="fr-BE" smtClean="0"/>
              <a:t>13</a:t>
            </a:fld>
            <a:endParaRPr lang="fr-BE"/>
          </a:p>
        </p:txBody>
      </p:sp>
      <p:pic>
        <p:nvPicPr>
          <p:cNvPr id="5" name="Image 4">
            <a:extLst>
              <a:ext uri="{FF2B5EF4-FFF2-40B4-BE49-F238E27FC236}">
                <a16:creationId xmlns:a16="http://schemas.microsoft.com/office/drawing/2014/main" id="{01EBC453-90B6-7B45-9DB8-6BF6E160E7F4}"/>
              </a:ext>
            </a:extLst>
          </p:cNvPr>
          <p:cNvPicPr/>
          <p:nvPr/>
        </p:nvPicPr>
        <p:blipFill>
          <a:blip r:embed="rId3"/>
          <a:stretch>
            <a:fillRect/>
          </a:stretch>
        </p:blipFill>
        <p:spPr>
          <a:xfrm>
            <a:off x="4724400" y="4737100"/>
            <a:ext cx="5953926" cy="1892300"/>
          </a:xfrm>
          <a:prstGeom prst="rect">
            <a:avLst/>
          </a:prstGeom>
        </p:spPr>
      </p:pic>
      <p:pic>
        <p:nvPicPr>
          <p:cNvPr id="7" name="Image 6">
            <a:extLst>
              <a:ext uri="{FF2B5EF4-FFF2-40B4-BE49-F238E27FC236}">
                <a16:creationId xmlns:a16="http://schemas.microsoft.com/office/drawing/2014/main" id="{62139FDC-59F2-204D-9B0A-313120C6078B}"/>
              </a:ext>
            </a:extLst>
          </p:cNvPr>
          <p:cNvPicPr>
            <a:picLocks noChangeAspect="1"/>
          </p:cNvPicPr>
          <p:nvPr/>
        </p:nvPicPr>
        <p:blipFill>
          <a:blip r:embed="rId4"/>
          <a:stretch>
            <a:fillRect/>
          </a:stretch>
        </p:blipFill>
        <p:spPr>
          <a:xfrm>
            <a:off x="293077" y="4572000"/>
            <a:ext cx="3910623" cy="2286000"/>
          </a:xfrm>
          <a:prstGeom prst="rect">
            <a:avLst/>
          </a:prstGeom>
        </p:spPr>
      </p:pic>
    </p:spTree>
    <p:extLst>
      <p:ext uri="{BB962C8B-B14F-4D97-AF65-F5344CB8AC3E}">
        <p14:creationId xmlns:p14="http://schemas.microsoft.com/office/powerpoint/2010/main" val="213526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22B9A-6D8E-DD4B-8281-D32C8E5EF0C9}"/>
              </a:ext>
            </a:extLst>
          </p:cNvPr>
          <p:cNvSpPr>
            <a:spLocks noGrp="1"/>
          </p:cNvSpPr>
          <p:nvPr>
            <p:ph type="title"/>
          </p:nvPr>
        </p:nvSpPr>
        <p:spPr>
          <a:xfrm>
            <a:off x="546100" y="447186"/>
            <a:ext cx="10972800" cy="1203813"/>
          </a:xfrm>
        </p:spPr>
        <p:txBody>
          <a:bodyPr>
            <a:normAutofit fontScale="90000"/>
          </a:bodyPr>
          <a:lstStyle/>
          <a:p>
            <a:br>
              <a:rPr lang="fr-FR" sz="3600" dirty="0"/>
            </a:br>
            <a:r>
              <a:rPr lang="fr-FR" sz="2700" dirty="0"/>
              <a:t>a) </a:t>
            </a:r>
            <a:r>
              <a:rPr lang="fr-BE" sz="2700" dirty="0"/>
              <a:t>Révision de la procédure d'expulsion : une philosophie générale de prévention tout azimut, dans le meilleur intérêt de toutes les parties en présence (https://</a:t>
            </a:r>
            <a:r>
              <a:rPr lang="fr-BE" sz="2700" dirty="0" err="1"/>
              <a:t>logement.brussels</a:t>
            </a:r>
            <a:r>
              <a:rPr lang="fr-BE" sz="2700" dirty="0"/>
              <a:t>/reforme-de-la-</a:t>
            </a:r>
            <a:r>
              <a:rPr lang="fr-BE" sz="2700" dirty="0" err="1"/>
              <a:t>procedure</a:t>
            </a:r>
            <a:r>
              <a:rPr lang="fr-BE" sz="2700" dirty="0"/>
              <a:t>-</a:t>
            </a:r>
            <a:r>
              <a:rPr lang="fr-BE" sz="2700" dirty="0" err="1"/>
              <a:t>dexpulsion</a:t>
            </a:r>
            <a:r>
              <a:rPr lang="fr-BE" sz="2700" dirty="0"/>
              <a:t>/)</a:t>
            </a:r>
            <a:br>
              <a:rPr lang="fr-BE" sz="2700" b="1" dirty="0"/>
            </a:br>
            <a:endParaRPr lang="fr-FR" sz="2700" dirty="0"/>
          </a:p>
        </p:txBody>
      </p:sp>
      <p:sp>
        <p:nvSpPr>
          <p:cNvPr id="3" name="Espace réservé du contenu 2">
            <a:extLst>
              <a:ext uri="{FF2B5EF4-FFF2-40B4-BE49-F238E27FC236}">
                <a16:creationId xmlns:a16="http://schemas.microsoft.com/office/drawing/2014/main" id="{48DA7526-5376-4B43-A14D-C617891447A2}"/>
              </a:ext>
            </a:extLst>
          </p:cNvPr>
          <p:cNvSpPr>
            <a:spLocks noGrp="1"/>
          </p:cNvSpPr>
          <p:nvPr>
            <p:ph idx="1"/>
          </p:nvPr>
        </p:nvSpPr>
        <p:spPr>
          <a:xfrm>
            <a:off x="293077" y="2074985"/>
            <a:ext cx="11619523" cy="5024315"/>
          </a:xfrm>
        </p:spPr>
        <p:txBody>
          <a:bodyPr>
            <a:normAutofit lnSpcReduction="10000"/>
          </a:bodyPr>
          <a:lstStyle/>
          <a:p>
            <a:endParaRPr lang="fr-BE" b="1" dirty="0"/>
          </a:p>
          <a:p>
            <a:r>
              <a:rPr lang="fr-BE" b="1" dirty="0"/>
              <a:t>Avantages pour le locataire : </a:t>
            </a:r>
            <a:endParaRPr lang="fr-BE" dirty="0"/>
          </a:p>
          <a:p>
            <a:pPr lvl="1">
              <a:buFont typeface="Wingdings" pitchFamily="2" charset="2"/>
              <a:buChar char="Ø"/>
            </a:pPr>
            <a:r>
              <a:rPr lang="fr-BE" dirty="0"/>
              <a:t>Bénéficier d’une meilleure information en amont et pendant la procédure </a:t>
            </a:r>
          </a:p>
          <a:p>
            <a:pPr lvl="1">
              <a:buFont typeface="Wingdings" pitchFamily="2" charset="2"/>
              <a:buChar char="Ø"/>
            </a:pPr>
            <a:r>
              <a:rPr lang="fr-BE" dirty="0"/>
              <a:t>Bénéficier d’un accompagnement proactif du CPAS en amont et pendant la procédure</a:t>
            </a:r>
          </a:p>
          <a:p>
            <a:pPr lvl="1">
              <a:buFont typeface="Wingdings" pitchFamily="2" charset="2"/>
              <a:buChar char="Ø"/>
            </a:pPr>
            <a:r>
              <a:rPr lang="fr-BE" dirty="0"/>
              <a:t>Eviter une spirale du surendettement </a:t>
            </a:r>
          </a:p>
          <a:p>
            <a:pPr lvl="1">
              <a:buFont typeface="Wingdings" pitchFamily="2" charset="2"/>
              <a:buChar char="Ø"/>
            </a:pPr>
            <a:r>
              <a:rPr lang="fr-BE" dirty="0"/>
              <a:t>Eviter une situation de mal-logement ou de </a:t>
            </a:r>
            <a:r>
              <a:rPr lang="fr-BE" dirty="0" err="1"/>
              <a:t>sans-abrisme</a:t>
            </a:r>
            <a:r>
              <a:rPr lang="fr-BE" dirty="0"/>
              <a:t> (et qui </a:t>
            </a:r>
            <a:r>
              <a:rPr lang="fr-BE" dirty="0" err="1"/>
              <a:t>entraîne</a:t>
            </a:r>
            <a:r>
              <a:rPr lang="fr-BE" dirty="0"/>
              <a:t> la perte des autres droits sociaux) </a:t>
            </a:r>
          </a:p>
          <a:p>
            <a:pPr lvl="1">
              <a:buFont typeface="Wingdings" pitchFamily="2" charset="2"/>
              <a:buChar char="Ø"/>
            </a:pPr>
            <a:r>
              <a:rPr lang="fr-BE" dirty="0"/>
              <a:t>Eviter un traumatisme important (encore plus important lorsqu’il s’agit d’une famille avec enfants) </a:t>
            </a:r>
          </a:p>
          <a:p>
            <a:endParaRPr lang="fr-BE" b="1" dirty="0"/>
          </a:p>
          <a:p>
            <a:r>
              <a:rPr lang="fr-BE" b="1" dirty="0"/>
              <a:t>Avantages pour le bailleur </a:t>
            </a:r>
            <a:r>
              <a:rPr lang="fr-BE" dirty="0"/>
              <a:t>: </a:t>
            </a:r>
          </a:p>
          <a:p>
            <a:pPr lvl="1">
              <a:buFont typeface="Wingdings" pitchFamily="2" charset="2"/>
              <a:buChar char="Ø"/>
            </a:pPr>
            <a:r>
              <a:rPr lang="fr-BE" dirty="0"/>
              <a:t>Disposer d’un interlocuteur qui à même de proposer des solutions (le CPAS) </a:t>
            </a:r>
          </a:p>
          <a:p>
            <a:pPr lvl="1">
              <a:buFont typeface="Wingdings" pitchFamily="2" charset="2"/>
              <a:buChar char="Ø"/>
            </a:pPr>
            <a:r>
              <a:rPr lang="fr-BE" dirty="0"/>
              <a:t>Limiter le montant des impayés de loyer et obtenir la garantie du CPAS dans le cadre d’un plan d’apurement </a:t>
            </a:r>
          </a:p>
          <a:p>
            <a:pPr lvl="1">
              <a:buFont typeface="Wingdings" pitchFamily="2" charset="2"/>
              <a:buChar char="Ø"/>
            </a:pPr>
            <a:r>
              <a:rPr lang="fr-BE" dirty="0"/>
              <a:t>Eviter les désavantages d’une procédure contentieuse par la recherche commune de solutions alternatives </a:t>
            </a:r>
          </a:p>
          <a:p>
            <a:pPr lvl="1">
              <a:buFont typeface="Wingdings" pitchFamily="2" charset="2"/>
              <a:buChar char="Ø"/>
            </a:pPr>
            <a:r>
              <a:rPr lang="fr-BE" dirty="0"/>
              <a:t>Bénéficier d’une indemnisation pendant la durée du moratoire en cas de défaut de paiement du locataire </a:t>
            </a:r>
          </a:p>
          <a:p>
            <a:endParaRPr lang="fr-FR" dirty="0"/>
          </a:p>
        </p:txBody>
      </p:sp>
      <p:sp>
        <p:nvSpPr>
          <p:cNvPr id="4" name="Espace réservé du numéro de diapositive 3">
            <a:extLst>
              <a:ext uri="{FF2B5EF4-FFF2-40B4-BE49-F238E27FC236}">
                <a16:creationId xmlns:a16="http://schemas.microsoft.com/office/drawing/2014/main" id="{B540B66C-66C2-D247-A9AD-F2A723796918}"/>
              </a:ext>
            </a:extLst>
          </p:cNvPr>
          <p:cNvSpPr>
            <a:spLocks noGrp="1"/>
          </p:cNvSpPr>
          <p:nvPr>
            <p:ph type="sldNum" sz="quarter" idx="8"/>
          </p:nvPr>
        </p:nvSpPr>
        <p:spPr/>
        <p:txBody>
          <a:bodyPr/>
          <a:lstStyle/>
          <a:p>
            <a:pPr lvl="0"/>
            <a:fld id="{0303A65E-494F-0842-B219-23ADCC8FCD95}" type="slidenum">
              <a:rPr lang="fr-BE" smtClean="0"/>
              <a:t>14</a:t>
            </a:fld>
            <a:endParaRPr lang="fr-BE"/>
          </a:p>
        </p:txBody>
      </p:sp>
    </p:spTree>
    <p:extLst>
      <p:ext uri="{BB962C8B-B14F-4D97-AF65-F5344CB8AC3E}">
        <p14:creationId xmlns:p14="http://schemas.microsoft.com/office/powerpoint/2010/main" val="132583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a) </a:t>
            </a:r>
            <a:r>
              <a:rPr lang="fr-BE" sz="3100" dirty="0"/>
              <a:t>Révision de la procédure d'expulsion</a:t>
            </a:r>
            <a:br>
              <a:rPr lang="fr-BE" b="1"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203200" y="1866900"/>
            <a:ext cx="11537283" cy="5155223"/>
          </a:xfrm>
        </p:spPr>
        <p:txBody>
          <a:bodyPr>
            <a:normAutofit fontScale="92500" lnSpcReduction="20000"/>
          </a:bodyPr>
          <a:lstStyle/>
          <a:p>
            <a:pPr algn="just"/>
            <a:endParaRPr lang="fr-BE" dirty="0"/>
          </a:p>
          <a:p>
            <a:pPr marL="0" indent="0" algn="just">
              <a:buNone/>
            </a:pPr>
            <a:endParaRPr lang="fr-BE" dirty="0"/>
          </a:p>
          <a:p>
            <a:pPr algn="just"/>
            <a:r>
              <a:rPr lang="fr-BE" dirty="0"/>
              <a:t>La procédure judiciaire d’expulsion est insérée dans le Code bruxellois du logement : </a:t>
            </a:r>
            <a:r>
              <a:rPr lang="fr-BE" b="1" dirty="0" err="1"/>
              <a:t>voy</a:t>
            </a:r>
            <a:r>
              <a:rPr lang="fr-BE" b="1" dirty="0"/>
              <a:t>. art. 233bis et s. du CBL</a:t>
            </a:r>
          </a:p>
          <a:p>
            <a:pPr algn="just"/>
            <a:r>
              <a:rPr lang="fr-BE" dirty="0"/>
              <a:t>S’applique aux baux d’habitation et aux baux commerciaux qui incluent l’habitation du locataire (</a:t>
            </a:r>
            <a:r>
              <a:rPr lang="fr-BE" b="1" dirty="0"/>
              <a:t>233</a:t>
            </a:r>
            <a:r>
              <a:rPr lang="fr-BE" b="1" i="1" dirty="0"/>
              <a:t>bis </a:t>
            </a:r>
            <a:r>
              <a:rPr lang="fr-BE" b="1" dirty="0"/>
              <a:t>C.B.L.</a:t>
            </a:r>
            <a:r>
              <a:rPr lang="fr-BE" dirty="0"/>
              <a:t>) – certaines dispositions s’appliquent aux conventions d’occupation précaire !</a:t>
            </a:r>
            <a:endParaRPr lang="fr-BE" b="1" dirty="0"/>
          </a:p>
          <a:p>
            <a:pPr algn="just"/>
            <a:r>
              <a:rPr lang="fr-BE" dirty="0"/>
              <a:t>Toute action en justice pour recouvrement de loyer/charges devra </a:t>
            </a:r>
            <a:r>
              <a:rPr lang="fr-BE" b="1" dirty="0"/>
              <a:t>obligatoirement être précédée d’une mise en demeure </a:t>
            </a:r>
            <a:r>
              <a:rPr lang="fr-BE" dirty="0"/>
              <a:t>adressée</a:t>
            </a:r>
            <a:r>
              <a:rPr lang="fr-BE" b="1" dirty="0"/>
              <a:t> un mois avant le dépôt de la requête en expulsion, </a:t>
            </a:r>
            <a:r>
              <a:rPr lang="fr-BE" dirty="0"/>
              <a:t>reprenant de manière claire, complète et intelligible (« non équivoque ») le décompte des sommes dues(</a:t>
            </a:r>
            <a:r>
              <a:rPr lang="fr-BE" b="1" dirty="0"/>
              <a:t>art. 233quater CBL)</a:t>
            </a:r>
            <a:endParaRPr lang="fr-BE" dirty="0"/>
          </a:p>
          <a:p>
            <a:r>
              <a:rPr lang="fr-BE" dirty="0"/>
              <a:t>Doit donner un délai de minimum un mois pour régler cet arriéré </a:t>
            </a:r>
          </a:p>
          <a:p>
            <a:r>
              <a:rPr lang="fr-BE" dirty="0"/>
              <a:t>Mentions obligatoires dans la MED :</a:t>
            </a:r>
          </a:p>
          <a:p>
            <a:pPr marL="0" indent="0">
              <a:buNone/>
            </a:pPr>
            <a:br>
              <a:rPr lang="fr-BE" dirty="0"/>
            </a:br>
            <a:r>
              <a:rPr lang="fr-BE" dirty="0"/>
              <a:t>• Identité, adresse, numéro de téléphone du bailleur</a:t>
            </a:r>
            <a:br>
              <a:rPr lang="fr-BE" dirty="0"/>
            </a:br>
            <a:r>
              <a:rPr lang="fr-BE" dirty="0"/>
              <a:t>• Description des montants</a:t>
            </a:r>
            <a:br>
              <a:rPr lang="fr-BE" dirty="0"/>
            </a:br>
            <a:r>
              <a:rPr lang="fr-BE" dirty="0"/>
              <a:t>• Mention qu’à défaut de se conformer dans le mois(minimum) : procédure judiciaire </a:t>
            </a:r>
          </a:p>
          <a:p>
            <a:r>
              <a:rPr lang="fr-BE" dirty="0"/>
              <a:t>Un formulaire type sera disponible sur le site de Bruxelles Logement : https://</a:t>
            </a:r>
            <a:r>
              <a:rPr lang="fr-BE" dirty="0" err="1"/>
              <a:t>logement.brussels</a:t>
            </a:r>
            <a:r>
              <a:rPr lang="fr-BE" dirty="0"/>
              <a:t>/reforme-de-la-</a:t>
            </a:r>
            <a:r>
              <a:rPr lang="fr-BE" dirty="0" err="1"/>
              <a:t>procedure</a:t>
            </a:r>
            <a:r>
              <a:rPr lang="fr-BE" dirty="0"/>
              <a:t>-</a:t>
            </a:r>
            <a:r>
              <a:rPr lang="fr-BE" dirty="0" err="1"/>
              <a:t>dexpulsion</a:t>
            </a:r>
            <a:r>
              <a:rPr lang="fr-BE" dirty="0"/>
              <a:t>/</a:t>
            </a:r>
            <a:br>
              <a:rPr lang="fr-BE" dirty="0"/>
            </a:br>
            <a:endParaRPr lang="fr-BE" dirty="0"/>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15</a:t>
            </a:fld>
            <a:endParaRPr lang="fr-BE"/>
          </a:p>
        </p:txBody>
      </p:sp>
    </p:spTree>
    <p:extLst>
      <p:ext uri="{BB962C8B-B14F-4D97-AF65-F5344CB8AC3E}">
        <p14:creationId xmlns:p14="http://schemas.microsoft.com/office/powerpoint/2010/main" val="415208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a:xfrm>
            <a:off x="508000" y="330201"/>
            <a:ext cx="10874002" cy="692463"/>
          </a:xfrm>
        </p:spPr>
        <p:txBody>
          <a:bodyPr>
            <a:normAutofit fontScale="90000"/>
          </a:bodyPr>
          <a:lstStyle/>
          <a:p>
            <a:r>
              <a:rPr lang="fr-FR" sz="2400" dirty="0"/>
              <a:t>Modèle de mise en demeure-type (https://</a:t>
            </a:r>
            <a:r>
              <a:rPr lang="fr-FR" sz="2400" dirty="0" err="1"/>
              <a:t>logement.brussels</a:t>
            </a:r>
            <a:r>
              <a:rPr lang="fr-FR" sz="2400" dirty="0"/>
              <a:t>/reforme-de-la-</a:t>
            </a:r>
            <a:r>
              <a:rPr lang="fr-FR" sz="2400" dirty="0" err="1"/>
              <a:t>procedure</a:t>
            </a:r>
            <a:r>
              <a:rPr lang="fr-FR" sz="2400" dirty="0"/>
              <a:t>-</a:t>
            </a:r>
            <a:r>
              <a:rPr lang="fr-FR" sz="2400" dirty="0" err="1"/>
              <a:t>dexpulsion</a:t>
            </a:r>
            <a:r>
              <a:rPr lang="fr-FR" sz="2400" dirty="0"/>
              <a:t>/)</a:t>
            </a:r>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203200" y="1638300"/>
            <a:ext cx="11537283" cy="5383823"/>
          </a:xfrm>
        </p:spPr>
        <p:txBody>
          <a:bodyPr>
            <a:normAutofit/>
          </a:bodyPr>
          <a:lstStyle/>
          <a:p>
            <a:pPr algn="just"/>
            <a:endParaRPr lang="fr-BE" dirty="0"/>
          </a:p>
          <a:p>
            <a:pPr algn="just"/>
            <a:endParaRPr lang="fr-BE" dirty="0"/>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16</a:t>
            </a:fld>
            <a:endParaRPr lang="fr-BE"/>
          </a:p>
        </p:txBody>
      </p:sp>
      <p:pic>
        <p:nvPicPr>
          <p:cNvPr id="5" name="Image 4">
            <a:extLst>
              <a:ext uri="{FF2B5EF4-FFF2-40B4-BE49-F238E27FC236}">
                <a16:creationId xmlns:a16="http://schemas.microsoft.com/office/drawing/2014/main" id="{74B5F4BA-BB64-0349-8943-F0D4EBE69EBE}"/>
              </a:ext>
            </a:extLst>
          </p:cNvPr>
          <p:cNvPicPr>
            <a:picLocks noChangeAspect="1"/>
          </p:cNvPicPr>
          <p:nvPr/>
        </p:nvPicPr>
        <p:blipFill>
          <a:blip r:embed="rId3"/>
          <a:stretch>
            <a:fillRect/>
          </a:stretch>
        </p:blipFill>
        <p:spPr>
          <a:xfrm>
            <a:off x="1244601" y="1117600"/>
            <a:ext cx="9085612" cy="5740400"/>
          </a:xfrm>
          <a:prstGeom prst="rect">
            <a:avLst/>
          </a:prstGeom>
        </p:spPr>
      </p:pic>
    </p:spTree>
    <p:extLst>
      <p:ext uri="{BB962C8B-B14F-4D97-AF65-F5344CB8AC3E}">
        <p14:creationId xmlns:p14="http://schemas.microsoft.com/office/powerpoint/2010/main" val="217215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a) </a:t>
            </a:r>
            <a:r>
              <a:rPr lang="fr-BE" sz="3100" dirty="0"/>
              <a:t>Révision de la procédure d'expulsion</a:t>
            </a:r>
            <a:br>
              <a:rPr lang="fr-BE" b="1"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203200" y="1638300"/>
            <a:ext cx="11537283" cy="5383823"/>
          </a:xfrm>
        </p:spPr>
        <p:txBody>
          <a:bodyPr>
            <a:normAutofit fontScale="85000" lnSpcReduction="10000"/>
          </a:bodyPr>
          <a:lstStyle/>
          <a:p>
            <a:pPr marL="0" indent="0" algn="just">
              <a:buNone/>
            </a:pPr>
            <a:endParaRPr lang="fr-BE" dirty="0"/>
          </a:p>
          <a:p>
            <a:pPr algn="just"/>
            <a:endParaRPr lang="fr-BE" b="1" dirty="0"/>
          </a:p>
          <a:p>
            <a:pPr algn="just"/>
            <a:endParaRPr lang="fr-BE" b="1" dirty="0"/>
          </a:p>
          <a:p>
            <a:pPr algn="just"/>
            <a:r>
              <a:rPr lang="fr-BE" b="1" dirty="0"/>
              <a:t>Introduction par requête</a:t>
            </a:r>
            <a:r>
              <a:rPr lang="fr-BE" dirty="0"/>
              <a:t>, dont les coûts sont beaucoup moins importants, à privilégier. En cas de demande d’expulsion par citation, les frais de citation demeureront à charge du propriétaire quelle que soit l’issue du litige (sauf si citation obligatoire parce que le défendeur n’est pas inscrit au registre de la pop). </a:t>
            </a:r>
            <a:r>
              <a:rPr lang="fr-BE" dirty="0" err="1"/>
              <a:t>Cfr</a:t>
            </a:r>
            <a:r>
              <a:rPr lang="fr-BE" dirty="0"/>
              <a:t>. </a:t>
            </a:r>
            <a:r>
              <a:rPr lang="fr-BE" b="1" dirty="0"/>
              <a:t>Art. 233q</a:t>
            </a:r>
            <a:r>
              <a:rPr lang="fr-BE" b="1" i="1" dirty="0"/>
              <a:t>uinquies</a:t>
            </a:r>
          </a:p>
          <a:p>
            <a:pPr lvl="1" algn="just"/>
            <a:r>
              <a:rPr lang="fr-BE" dirty="0">
                <a:latin typeface="Calibri"/>
              </a:rPr>
              <a:t>Mention du </a:t>
            </a:r>
            <a:r>
              <a:rPr lang="fr-BE" dirty="0" err="1">
                <a:latin typeface="Calibri"/>
              </a:rPr>
              <a:t>numéro</a:t>
            </a:r>
            <a:r>
              <a:rPr lang="fr-BE" dirty="0">
                <a:latin typeface="Calibri"/>
              </a:rPr>
              <a:t> de </a:t>
            </a:r>
            <a:r>
              <a:rPr lang="fr-BE" dirty="0" err="1">
                <a:latin typeface="Calibri"/>
              </a:rPr>
              <a:t>téléphone</a:t>
            </a:r>
            <a:r>
              <a:rPr lang="fr-BE" dirty="0">
                <a:latin typeface="Calibri"/>
              </a:rPr>
              <a:t> et de l’adresse mail du locataire dans la </a:t>
            </a:r>
            <a:r>
              <a:rPr lang="fr-BE" dirty="0" err="1">
                <a:latin typeface="Calibri"/>
              </a:rPr>
              <a:t>requête</a:t>
            </a:r>
            <a:r>
              <a:rPr lang="fr-BE" dirty="0">
                <a:latin typeface="Calibri"/>
              </a:rPr>
              <a:t> pour faciliter le contact avec les acteurs de </a:t>
            </a:r>
            <a:r>
              <a:rPr lang="fr-BE" dirty="0" err="1">
                <a:latin typeface="Calibri"/>
              </a:rPr>
              <a:t>première</a:t>
            </a:r>
            <a:r>
              <a:rPr lang="fr-BE" dirty="0">
                <a:latin typeface="Calibri"/>
              </a:rPr>
              <a:t> ligne ; </a:t>
            </a:r>
            <a:r>
              <a:rPr lang="fr-BE" dirty="0" err="1">
                <a:latin typeface="Calibri"/>
              </a:rPr>
              <a:t>faculte</a:t>
            </a:r>
            <a:r>
              <a:rPr lang="fr-BE" dirty="0">
                <a:latin typeface="Calibri"/>
              </a:rPr>
              <a:t>́ pour le CPAS de contacter </a:t>
            </a:r>
            <a:r>
              <a:rPr lang="fr-BE" dirty="0" err="1">
                <a:latin typeface="Calibri"/>
              </a:rPr>
              <a:t>proactivement</a:t>
            </a:r>
            <a:r>
              <a:rPr lang="fr-BE" dirty="0">
                <a:latin typeface="Calibri"/>
              </a:rPr>
              <a:t> et directement les locataires </a:t>
            </a:r>
            <a:r>
              <a:rPr lang="fr-BE" dirty="0" err="1">
                <a:latin typeface="Calibri"/>
              </a:rPr>
              <a:t>menacés</a:t>
            </a:r>
            <a:r>
              <a:rPr lang="fr-BE" dirty="0">
                <a:latin typeface="Calibri"/>
              </a:rPr>
              <a:t> d’expulsion </a:t>
            </a:r>
          </a:p>
          <a:p>
            <a:pPr lvl="1" algn="just"/>
            <a:r>
              <a:rPr lang="fr-BE" dirty="0">
                <a:latin typeface="Calibri"/>
              </a:rPr>
              <a:t>Obligation future de </a:t>
            </a:r>
            <a:r>
              <a:rPr lang="fr-BE" dirty="0" err="1">
                <a:latin typeface="Calibri"/>
              </a:rPr>
              <a:t>prévoir</a:t>
            </a:r>
            <a:r>
              <a:rPr lang="fr-BE" dirty="0">
                <a:latin typeface="Calibri"/>
              </a:rPr>
              <a:t> une </a:t>
            </a:r>
            <a:r>
              <a:rPr lang="fr-BE" dirty="0" err="1">
                <a:latin typeface="Calibri"/>
              </a:rPr>
              <a:t>boîte</a:t>
            </a:r>
            <a:r>
              <a:rPr lang="fr-BE" dirty="0">
                <a:latin typeface="Calibri"/>
              </a:rPr>
              <a:t> aux lettres par logement : </a:t>
            </a:r>
            <a:r>
              <a:rPr lang="fr-BE" dirty="0" err="1">
                <a:latin typeface="Calibri"/>
              </a:rPr>
              <a:t>voy</a:t>
            </a:r>
            <a:r>
              <a:rPr lang="fr-BE" dirty="0">
                <a:latin typeface="Calibri"/>
              </a:rPr>
              <a:t>. art. 5 du projet d’Arrêté du Gouvernement de la Région de Bruxelles-Capitale déterminant les exigences élémentaires en matière de sécurité, de salubrité et d'équipement des logements : «</a:t>
            </a:r>
            <a:r>
              <a:rPr lang="fr-BE" b="1" dirty="0">
                <a:latin typeface="Calibri"/>
              </a:rPr>
              <a:t> </a:t>
            </a:r>
            <a:r>
              <a:rPr lang="fr-BE" dirty="0">
                <a:latin typeface="Calibri"/>
              </a:rPr>
              <a:t>Chaque logement doit disposer d'une boite aux lettres privative en bon état et qui ferme à clé. La boîte aux lettres doit être située dans un endroit librement accessible, et ce tous les jours ouvrables de six heures du matin à </a:t>
            </a:r>
            <a:r>
              <a:rPr lang="fr-BE" dirty="0" err="1">
                <a:latin typeface="Calibri"/>
              </a:rPr>
              <a:t>neufh</a:t>
            </a:r>
            <a:r>
              <a:rPr lang="fr-BE" dirty="0">
                <a:latin typeface="Calibri"/>
              </a:rPr>
              <a:t> </a:t>
            </a:r>
            <a:r>
              <a:rPr lang="fr-BE" dirty="0" err="1">
                <a:latin typeface="Calibri"/>
              </a:rPr>
              <a:t>eures</a:t>
            </a:r>
            <a:r>
              <a:rPr lang="fr-BE" dirty="0">
                <a:latin typeface="Calibri"/>
              </a:rPr>
              <a:t> du soir »</a:t>
            </a:r>
            <a:r>
              <a:rPr lang="fr-BE" dirty="0"/>
              <a:t> </a:t>
            </a:r>
          </a:p>
          <a:p>
            <a:r>
              <a:rPr lang="fr-BE" b="1" dirty="0"/>
              <a:t>A annexer, à la </a:t>
            </a:r>
            <a:r>
              <a:rPr lang="fr-BE" b="1" dirty="0" err="1"/>
              <a:t>req</a:t>
            </a:r>
            <a:r>
              <a:rPr lang="fr-BE" b="1" dirty="0"/>
              <a:t> ou à la citation, à peine de nullité</a:t>
            </a:r>
            <a:endParaRPr lang="fr-BE" sz="1600" dirty="0"/>
          </a:p>
          <a:p>
            <a:pPr lvl="1"/>
            <a:r>
              <a:rPr lang="fr-BE" sz="1500" dirty="0"/>
              <a:t>L’extrait RN </a:t>
            </a:r>
          </a:p>
          <a:p>
            <a:pPr lvl="1"/>
            <a:r>
              <a:rPr lang="fr-BE" sz="1500" dirty="0"/>
              <a:t>La copie de la mise en demeure et la preuve de son envoi au moins </a:t>
            </a:r>
            <a:r>
              <a:rPr lang="fr-BE" sz="1500" b="1" dirty="0"/>
              <a:t>un mois avant </a:t>
            </a:r>
            <a:r>
              <a:rPr lang="fr-BE" sz="1500" dirty="0"/>
              <a:t>→ ne peut pas agir en justice avant 1 mois </a:t>
            </a:r>
          </a:p>
          <a:p>
            <a:pPr marL="457200" lvl="1" indent="0" algn="just">
              <a:buNone/>
            </a:pPr>
            <a:endParaRPr lang="fr-BE" dirty="0"/>
          </a:p>
          <a:p>
            <a:pPr algn="just"/>
            <a:r>
              <a:rPr lang="fr-BE" b="1" dirty="0"/>
              <a:t>Amélioration de l’information du CPAS : </a:t>
            </a:r>
            <a:r>
              <a:rPr lang="fr-BE" dirty="0"/>
              <a:t>le CPAS devra être notifié de toute demande d’expulsion dès le dépôt de la requête, mais aussi de tout jugement d’expulsion ainsi que de toute notification par l’huissier de la date à laquelle elle sera réalisée – sera aussi informé de l’arrêté d’</a:t>
            </a:r>
            <a:r>
              <a:rPr lang="fr-BE" dirty="0" err="1"/>
              <a:t>inhabitabilité</a:t>
            </a:r>
            <a:r>
              <a:rPr lang="fr-BE" dirty="0"/>
              <a:t> fondé sur les art. 133 et 135 de la NLC</a:t>
            </a:r>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17</a:t>
            </a:fld>
            <a:endParaRPr lang="fr-BE"/>
          </a:p>
        </p:txBody>
      </p:sp>
    </p:spTree>
    <p:extLst>
      <p:ext uri="{BB962C8B-B14F-4D97-AF65-F5344CB8AC3E}">
        <p14:creationId xmlns:p14="http://schemas.microsoft.com/office/powerpoint/2010/main" val="123177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a) </a:t>
            </a:r>
            <a:r>
              <a:rPr lang="fr-BE" sz="3100" dirty="0"/>
              <a:t>Révision de la procédure d'expulsion</a:t>
            </a:r>
            <a:br>
              <a:rPr lang="fr-BE" b="1"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203200" y="1638300"/>
            <a:ext cx="11537283" cy="5383823"/>
          </a:xfrm>
        </p:spPr>
        <p:txBody>
          <a:bodyPr>
            <a:normAutofit fontScale="92500" lnSpcReduction="10000"/>
          </a:bodyPr>
          <a:lstStyle/>
          <a:p>
            <a:pPr algn="just"/>
            <a:endParaRPr lang="fr-BE" dirty="0"/>
          </a:p>
          <a:p>
            <a:pPr algn="just"/>
            <a:endParaRPr lang="fr-BE" b="1" dirty="0"/>
          </a:p>
          <a:p>
            <a:pPr algn="just"/>
            <a:r>
              <a:rPr lang="fr-BE" b="1" dirty="0"/>
              <a:t>Elargissement du délai de comparution </a:t>
            </a:r>
            <a:r>
              <a:rPr lang="fr-BE" dirty="0"/>
              <a:t>devant le juge de 8 à </a:t>
            </a:r>
            <a:r>
              <a:rPr lang="fr-BE" b="1" dirty="0"/>
              <a:t>40 jours </a:t>
            </a:r>
            <a:r>
              <a:rPr lang="fr-BE" dirty="0"/>
              <a:t>(</a:t>
            </a:r>
            <a:r>
              <a:rPr lang="fr-BE" b="1" dirty="0"/>
              <a:t>art. </a:t>
            </a:r>
            <a:r>
              <a:rPr lang="fr-BE" b="1" i="1" dirty="0"/>
              <a:t>233sexies </a:t>
            </a:r>
            <a:r>
              <a:rPr lang="fr-BE" b="1" dirty="0"/>
              <a:t>du CBL</a:t>
            </a:r>
            <a:r>
              <a:rPr lang="fr-BE" dirty="0"/>
              <a:t>) pour:</a:t>
            </a:r>
          </a:p>
          <a:p>
            <a:pPr lvl="1" algn="just">
              <a:buFont typeface="Wingdings" pitchFamily="2" charset="2"/>
              <a:buChar char="Ø"/>
            </a:pPr>
            <a:r>
              <a:rPr lang="fr-BE" dirty="0"/>
              <a:t>permettre au CPAS de réaliser une enquête sociale avant l’audience d’introduction et de disposer du temps nécessaire pour proposer l’aide la plus appropriée au locataire concerné;</a:t>
            </a:r>
          </a:p>
          <a:p>
            <a:pPr lvl="1" algn="just">
              <a:buFont typeface="Wingdings" pitchFamily="2" charset="2"/>
              <a:buChar char="Ø"/>
            </a:pPr>
            <a:r>
              <a:rPr lang="fr-BE" dirty="0"/>
              <a:t>permettre au juge et aux parties de disposer des résultats de l’enquête sociale et des propositions éventuelles de solution du CPAS dès l’audience d’introduction;</a:t>
            </a:r>
          </a:p>
          <a:p>
            <a:pPr lvl="1" algn="just">
              <a:buFont typeface="Wingdings" pitchFamily="2" charset="2"/>
              <a:buChar char="Ø"/>
            </a:pPr>
            <a:r>
              <a:rPr lang="fr-BE" dirty="0"/>
              <a:t>permettre ainsi aux parties, sur base de ces éléments, de trouver un terrain d’entente dans le cadre d’un processus de conciliation (</a:t>
            </a:r>
            <a:r>
              <a:rPr lang="fr-BE" b="1" dirty="0"/>
              <a:t>art. </a:t>
            </a:r>
            <a:r>
              <a:rPr lang="fr-BE" b="1" i="1" dirty="0"/>
              <a:t>233octies </a:t>
            </a:r>
            <a:r>
              <a:rPr lang="fr-BE" b="1" dirty="0"/>
              <a:t>du CBL : </a:t>
            </a:r>
            <a:r>
              <a:rPr lang="fr-BE" dirty="0"/>
              <a:t>le juge tente de concilier les parties à l’audience d’</a:t>
            </a:r>
            <a:r>
              <a:rPr lang="fr-BE" dirty="0" err="1"/>
              <a:t>into</a:t>
            </a:r>
            <a:r>
              <a:rPr lang="fr-BE" dirty="0"/>
              <a:t>)</a:t>
            </a:r>
          </a:p>
          <a:p>
            <a:pPr algn="just"/>
            <a:endParaRPr lang="fr-BE" b="1" dirty="0"/>
          </a:p>
          <a:p>
            <a:pPr algn="just"/>
            <a:r>
              <a:rPr lang="fr-BE" b="1" dirty="0"/>
              <a:t>Elargissement du délai d’information de l’occupant avant expulsion physique : </a:t>
            </a:r>
            <a:r>
              <a:rPr lang="fr-BE" dirty="0"/>
              <a:t>il doit être informé de la date d'expulsion dans les 15 jours ouvrables, contre cinq jours auparavant (</a:t>
            </a:r>
            <a:r>
              <a:rPr lang="fr-BE" b="1" dirty="0"/>
              <a:t>art. </a:t>
            </a:r>
            <a:r>
              <a:rPr lang="fr-BE" b="1" i="1" dirty="0"/>
              <a:t>233undecies </a:t>
            </a:r>
            <a:r>
              <a:rPr lang="fr-BE" b="1" dirty="0"/>
              <a:t>du CBL</a:t>
            </a:r>
            <a:r>
              <a:rPr lang="fr-BE" dirty="0"/>
              <a:t>) </a:t>
            </a:r>
          </a:p>
          <a:p>
            <a:pPr marL="0" indent="0" algn="just">
              <a:buNone/>
            </a:pPr>
            <a:endParaRPr lang="fr-BE" dirty="0"/>
          </a:p>
          <a:p>
            <a:pPr algn="just"/>
            <a:r>
              <a:rPr lang="fr-BE" b="1" dirty="0"/>
              <a:t>Suspension du délai prévu pour l’expulsion physique : </a:t>
            </a:r>
            <a:r>
              <a:rPr lang="fr-BE" dirty="0"/>
              <a:t>Par ailleurs, le délai de 15 jours « </a:t>
            </a:r>
            <a:r>
              <a:rPr lang="fr-BE" i="1" dirty="0"/>
              <a:t>est interrompu et l’expulsion ne peut avoir lieu si le locataire ou l’occupant communique à l’huissier, le cas échéant à l’intervention du C.P.A.S., la preuve d’une solution de relogement qui sera effective au plus tard un mois à dater de l’avis d’expulsion. À défaut pour l’occupant d’avoir quitté le logement à la date prévue, l’expulsion peut être poursuivie</a:t>
            </a:r>
            <a:r>
              <a:rPr lang="fr-BE" dirty="0"/>
              <a:t> ».</a:t>
            </a:r>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18</a:t>
            </a:fld>
            <a:endParaRPr lang="fr-BE"/>
          </a:p>
        </p:txBody>
      </p:sp>
    </p:spTree>
    <p:extLst>
      <p:ext uri="{BB962C8B-B14F-4D97-AF65-F5344CB8AC3E}">
        <p14:creationId xmlns:p14="http://schemas.microsoft.com/office/powerpoint/2010/main" val="379302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EE7B92-79A5-BB40-A9A7-F785AAF03F90}"/>
              </a:ext>
            </a:extLst>
          </p:cNvPr>
          <p:cNvSpPr txBox="1">
            <a:spLocks noGrp="1"/>
          </p:cNvSpPr>
          <p:nvPr>
            <p:ph type="title"/>
          </p:nvPr>
        </p:nvSpPr>
        <p:spPr/>
        <p:txBody>
          <a:bodyPr/>
          <a:lstStyle/>
          <a:p>
            <a:pPr lvl="0"/>
            <a:r>
              <a:rPr lang="fr-BE" sz="3200" dirty="0"/>
              <a:t>Nouvelle procédure schématisée</a:t>
            </a:r>
            <a:endParaRPr lang="fr-FR" sz="3200" dirty="0"/>
          </a:p>
        </p:txBody>
      </p:sp>
      <p:pic>
        <p:nvPicPr>
          <p:cNvPr id="3" name="Espace réservé du contenu 5">
            <a:extLst>
              <a:ext uri="{FF2B5EF4-FFF2-40B4-BE49-F238E27FC236}">
                <a16:creationId xmlns:a16="http://schemas.microsoft.com/office/drawing/2014/main" id="{4CD5BF45-F5E0-5446-94C8-0A351F23D021}"/>
              </a:ext>
            </a:extLst>
          </p:cNvPr>
          <p:cNvPicPr>
            <a:picLocks noGrp="1" noChangeAspect="1"/>
          </p:cNvPicPr>
          <p:nvPr>
            <p:ph idx="1"/>
          </p:nvPr>
        </p:nvPicPr>
        <p:blipFill>
          <a:blip r:embed="rId2"/>
          <a:stretch>
            <a:fillRect/>
          </a:stretch>
        </p:blipFill>
        <p:spPr>
          <a:xfrm>
            <a:off x="982430" y="2448525"/>
            <a:ext cx="10227143" cy="3957962"/>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a:extLst>
              <a:ext uri="{FF2B5EF4-FFF2-40B4-BE49-F238E27FC236}">
                <a16:creationId xmlns:a16="http://schemas.microsoft.com/office/drawing/2014/main" id="{30BE7CDA-66D4-245F-5916-BCAEE9E7C3DC}"/>
              </a:ext>
            </a:extLst>
          </p:cNvPr>
          <p:cNvSpPr>
            <a:spLocks noGrp="1"/>
          </p:cNvSpPr>
          <p:nvPr>
            <p:ph type="sldNum" sz="quarter" idx="8"/>
          </p:nvPr>
        </p:nvSpPr>
        <p:spPr/>
        <p:txBody>
          <a:bodyPr/>
          <a:lstStyle/>
          <a:p>
            <a:pPr lvl="0"/>
            <a:fld id="{0303A65E-494F-0842-B219-23ADCC8FCD95}" type="slidenum">
              <a:rPr lang="fr-FR" smtClean="0"/>
              <a:t>19</a:t>
            </a:fld>
            <a:endParaRPr lang="fr-FR"/>
          </a:p>
        </p:txBody>
      </p:sp>
    </p:spTree>
    <p:extLst>
      <p:ext uri="{BB962C8B-B14F-4D97-AF65-F5344CB8AC3E}">
        <p14:creationId xmlns:p14="http://schemas.microsoft.com/office/powerpoint/2010/main" val="53932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7C11C-FD59-DA4C-A8FC-16530B8B85F6}"/>
              </a:ext>
            </a:extLst>
          </p:cNvPr>
          <p:cNvSpPr txBox="1">
            <a:spLocks noGrp="1"/>
          </p:cNvSpPr>
          <p:nvPr>
            <p:ph type="title"/>
          </p:nvPr>
        </p:nvSpPr>
        <p:spPr>
          <a:xfrm>
            <a:off x="810001" y="447187"/>
            <a:ext cx="10930481" cy="970452"/>
          </a:xfrm>
        </p:spPr>
        <p:txBody>
          <a:bodyPr>
            <a:normAutofit fontScale="90000"/>
          </a:bodyPr>
          <a:lstStyle/>
          <a:p>
            <a:pPr lvl="0"/>
            <a:r>
              <a:rPr lang="fr-FR" dirty="0"/>
              <a:t>Introduction : le logement, un droit fondamental</a:t>
            </a:r>
          </a:p>
        </p:txBody>
      </p:sp>
      <p:sp>
        <p:nvSpPr>
          <p:cNvPr id="3" name="ZoneTexte 15">
            <a:extLst>
              <a:ext uri="{FF2B5EF4-FFF2-40B4-BE49-F238E27FC236}">
                <a16:creationId xmlns:a16="http://schemas.microsoft.com/office/drawing/2014/main" id="{A2C4984C-D8D8-A944-B01B-59B89B138D35}"/>
              </a:ext>
            </a:extLst>
          </p:cNvPr>
          <p:cNvSpPr txBox="1"/>
          <p:nvPr/>
        </p:nvSpPr>
        <p:spPr>
          <a:xfrm>
            <a:off x="513568" y="2279737"/>
            <a:ext cx="11252446" cy="3970318"/>
          </a:xfrm>
          <a:prstGeom prst="rect">
            <a:avLst/>
          </a:prstGeom>
          <a:noFill/>
          <a:ln cap="rnd">
            <a:noFill/>
          </a:ln>
        </p:spPr>
        <p:txBody>
          <a:bodyPr vert="horz" wrap="square" lIns="91440" tIns="45720" rIns="91440" bIns="45720" anchor="t" anchorCtr="0" compatLnSpc="1">
            <a:spAutoFit/>
          </a:bodyPr>
          <a:lstStyle/>
          <a:p>
            <a:pPr marL="285750" indent="-285750" algn="just" defTabSz="457200">
              <a:buSzPct val="100000"/>
              <a:buFont typeface="Courier New" pitchFamily="49"/>
              <a:buChar char="o"/>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L’accès et le maintien au logement, à protéger comme droit fondamental</a:t>
            </a:r>
            <a:r>
              <a:rPr lang="fr-BE" dirty="0">
                <a:solidFill>
                  <a:srgbClr val="000000"/>
                </a:solidFill>
                <a:latin typeface="Century Gothic"/>
              </a:rPr>
              <a:t> </a:t>
            </a:r>
            <a:r>
              <a:rPr lang="fr-BE" sz="1800" b="0" i="0" u="none" strike="noStrike" kern="1200" cap="none" spc="0" baseline="0" dirty="0">
                <a:solidFill>
                  <a:srgbClr val="000000"/>
                </a:solidFill>
                <a:uFillTx/>
                <a:latin typeface="Century Gothic"/>
              </a:rPr>
              <a:t>- </a:t>
            </a:r>
            <a:r>
              <a:rPr lang="fr-BE" dirty="0">
                <a:latin typeface="Century Gothic" panose="020B0502020202020204" pitchFamily="34" charset="0"/>
              </a:rPr>
              <a:t>Le logement constitue le socle de tous les droits sociaux</a:t>
            </a:r>
            <a:endParaRPr lang="fr-BE" sz="1800" b="0" i="0" u="none" strike="noStrike" kern="1200" cap="none" spc="0" baseline="0" dirty="0">
              <a:solidFill>
                <a:srgbClr val="000000"/>
              </a:solidFill>
              <a:uFillTx/>
              <a:latin typeface="Century Gothic"/>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a:p>
            <a:pPr marL="742950" marR="0" lvl="1" indent="-285750" algn="l"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Art. 11 du PIDESC (et OG n°4 et 7)</a:t>
            </a:r>
          </a:p>
          <a:p>
            <a:pPr marL="742950" marR="0" lvl="1" indent="-285750" algn="l"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Art. 16, 17 et 31 de la CSER </a:t>
            </a:r>
          </a:p>
          <a:p>
            <a:pPr marL="742950" marR="0" lvl="1" indent="-285750" algn="l"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Art. 23 de la Constitution belge</a:t>
            </a:r>
          </a:p>
          <a:p>
            <a:pPr marL="742950" marR="0" lvl="1" indent="-285750" algn="just"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Art. 3. du Code Bruxellois du Logement : « </a:t>
            </a:r>
            <a:r>
              <a:rPr lang="fr-BE" sz="1800" b="0" i="1" u="none" strike="noStrike" kern="1200" cap="none" spc="0" baseline="0" dirty="0">
                <a:solidFill>
                  <a:srgbClr val="000000"/>
                </a:solidFill>
                <a:uFillTx/>
                <a:latin typeface="Century Gothic"/>
              </a:rPr>
              <a:t>Chacun a droit à un logement décent. Il convient à cette fin de favoriser la mise à disposition d'un logement conforme aux règles de qualité (sécurité, salubrité et équipement), abordable financièrement, procurant une sécurité d'occupation, adapté au handicap, jouissant d'un climat intérieur sain, pourvu d'une bonne performance énergétique, connecté à des équipements collectifs et autres services d'intérêt général (notamment, écoles, crèches, centres culturels, commerces et loisirs). Il appartient aux pouvoirs publics, entre autres, de créer les conditions nécessaires à la réalisation de ce droit fondamental » </a:t>
            </a:r>
            <a:endParaRPr lang="fr-FR" sz="1800" b="0" i="1" u="none" strike="noStrike" kern="1200" cap="none" spc="0" baseline="0" dirty="0">
              <a:solidFill>
                <a:srgbClr val="000000"/>
              </a:solidFill>
              <a:uFillTx/>
              <a:latin typeface="Century Gothic"/>
            </a:endParaRPr>
          </a:p>
        </p:txBody>
      </p:sp>
      <p:sp>
        <p:nvSpPr>
          <p:cNvPr id="5" name="Espace réservé du numéro de diapositive 4">
            <a:extLst>
              <a:ext uri="{FF2B5EF4-FFF2-40B4-BE49-F238E27FC236}">
                <a16:creationId xmlns:a16="http://schemas.microsoft.com/office/drawing/2014/main" id="{2EE164FD-7244-AC68-1F88-DD3D15A340C0}"/>
              </a:ext>
            </a:extLst>
          </p:cNvPr>
          <p:cNvSpPr>
            <a:spLocks noGrp="1"/>
          </p:cNvSpPr>
          <p:nvPr>
            <p:ph type="sldNum" sz="quarter" idx="8"/>
          </p:nvPr>
        </p:nvSpPr>
        <p:spPr/>
        <p:txBody>
          <a:bodyPr/>
          <a:lstStyle/>
          <a:p>
            <a:pPr lvl="0"/>
            <a:fld id="{984A377B-8DDB-DF4E-A5D7-241F425B38BE}" type="slidenum">
              <a:rPr lang="fr-FR" smtClean="0"/>
              <a:t>2</a:t>
            </a:fld>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3701B-7A4D-6443-8030-A5A70678D28A}"/>
              </a:ext>
            </a:extLst>
          </p:cNvPr>
          <p:cNvSpPr>
            <a:spLocks noGrp="1"/>
          </p:cNvSpPr>
          <p:nvPr>
            <p:ph type="title"/>
          </p:nvPr>
        </p:nvSpPr>
        <p:spPr/>
        <p:txBody>
          <a:bodyPr/>
          <a:lstStyle/>
          <a:p>
            <a:r>
              <a:rPr lang="fr-FR" dirty="0"/>
              <a:t>b) </a:t>
            </a:r>
            <a:r>
              <a:rPr lang="fr-BE" dirty="0"/>
              <a:t>Moratoire hivernal</a:t>
            </a:r>
            <a:endParaRPr lang="fr-FR" dirty="0"/>
          </a:p>
        </p:txBody>
      </p:sp>
      <p:pic>
        <p:nvPicPr>
          <p:cNvPr id="5" name="Espace réservé du contenu 4">
            <a:extLst>
              <a:ext uri="{FF2B5EF4-FFF2-40B4-BE49-F238E27FC236}">
                <a16:creationId xmlns:a16="http://schemas.microsoft.com/office/drawing/2014/main" id="{0DF8EED7-8ECA-B741-AC2F-F2865B359A6C}"/>
              </a:ext>
            </a:extLst>
          </p:cNvPr>
          <p:cNvPicPr>
            <a:picLocks noGrp="1" noChangeAspect="1"/>
          </p:cNvPicPr>
          <p:nvPr>
            <p:ph idx="1"/>
          </p:nvPr>
        </p:nvPicPr>
        <p:blipFill>
          <a:blip r:embed="rId3"/>
          <a:stretch>
            <a:fillRect/>
          </a:stretch>
        </p:blipFill>
        <p:spPr>
          <a:xfrm>
            <a:off x="810002" y="1417639"/>
            <a:ext cx="8737600" cy="5300661"/>
          </a:xfrm>
          <a:prstGeom prst="rect">
            <a:avLst/>
          </a:prstGeom>
        </p:spPr>
      </p:pic>
      <p:sp>
        <p:nvSpPr>
          <p:cNvPr id="4" name="Espace réservé du numéro de diapositive 3">
            <a:extLst>
              <a:ext uri="{FF2B5EF4-FFF2-40B4-BE49-F238E27FC236}">
                <a16:creationId xmlns:a16="http://schemas.microsoft.com/office/drawing/2014/main" id="{DE39A415-2EDB-8349-91BF-C5ADCEB7633C}"/>
              </a:ext>
            </a:extLst>
          </p:cNvPr>
          <p:cNvSpPr>
            <a:spLocks noGrp="1"/>
          </p:cNvSpPr>
          <p:nvPr>
            <p:ph type="sldNum" sz="quarter" idx="8"/>
          </p:nvPr>
        </p:nvSpPr>
        <p:spPr/>
        <p:txBody>
          <a:bodyPr/>
          <a:lstStyle/>
          <a:p>
            <a:pPr lvl="0"/>
            <a:fld id="{0303A65E-494F-0842-B219-23ADCC8FCD95}" type="slidenum">
              <a:rPr lang="fr-BE" smtClean="0"/>
              <a:t>20</a:t>
            </a:fld>
            <a:endParaRPr lang="fr-BE"/>
          </a:p>
        </p:txBody>
      </p:sp>
    </p:spTree>
    <p:extLst>
      <p:ext uri="{BB962C8B-B14F-4D97-AF65-F5344CB8AC3E}">
        <p14:creationId xmlns:p14="http://schemas.microsoft.com/office/powerpoint/2010/main" val="2190803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a:bodyPr>
          <a:lstStyle/>
          <a:p>
            <a:r>
              <a:rPr lang="fr-FR" sz="3100" dirty="0"/>
              <a:t>b) </a:t>
            </a:r>
            <a:r>
              <a:rPr lang="fr-BE" sz="3100" dirty="0"/>
              <a:t>Moratoire hivernal</a:t>
            </a: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330200" y="2057400"/>
            <a:ext cx="11410283" cy="4521200"/>
          </a:xfrm>
        </p:spPr>
        <p:txBody>
          <a:bodyPr>
            <a:normAutofit fontScale="85000" lnSpcReduction="20000"/>
          </a:bodyPr>
          <a:lstStyle/>
          <a:p>
            <a:pPr marL="0" indent="0" algn="just">
              <a:buNone/>
            </a:pPr>
            <a:endParaRPr lang="fr-BE" dirty="0"/>
          </a:p>
          <a:p>
            <a:endParaRPr lang="fr-BE" dirty="0"/>
          </a:p>
          <a:p>
            <a:pPr algn="just"/>
            <a:r>
              <a:rPr lang="fr-BE" b="1" dirty="0"/>
              <a:t>Durée et portée</a:t>
            </a:r>
            <a:r>
              <a:rPr lang="fr-BE" dirty="0"/>
              <a:t> : entre le </a:t>
            </a:r>
            <a:r>
              <a:rPr lang="fr-BE" b="1" dirty="0"/>
              <a:t>1er novembre et le 15 mars : </a:t>
            </a:r>
            <a:r>
              <a:rPr lang="fr-BE" dirty="0"/>
              <a:t>moratoire généralisé pour l'ensemble des </a:t>
            </a:r>
            <a:r>
              <a:rPr lang="fr-BE" u="sng" dirty="0"/>
              <a:t>logements loués</a:t>
            </a:r>
            <a:r>
              <a:rPr lang="fr-BE" dirty="0"/>
              <a:t> sous contrats de bail d’habitation (publics et privés) au sein de la Région (</a:t>
            </a:r>
            <a:r>
              <a:rPr lang="fr-BE" b="1" dirty="0"/>
              <a:t>art. 233</a:t>
            </a:r>
            <a:r>
              <a:rPr lang="fr-BE" b="1" i="1" dirty="0"/>
              <a:t>duodecies </a:t>
            </a:r>
            <a:r>
              <a:rPr lang="fr-BE" b="1" dirty="0"/>
              <a:t>CBL</a:t>
            </a:r>
            <a:r>
              <a:rPr lang="fr-BE" dirty="0"/>
              <a:t>) : exclusion des squats et des lieux habités sous convention d’occupation précaire</a:t>
            </a:r>
          </a:p>
          <a:p>
            <a:pPr marL="0" indent="0" algn="just">
              <a:buNone/>
            </a:pPr>
            <a:endParaRPr lang="fr-BE" dirty="0"/>
          </a:p>
          <a:p>
            <a:pPr algn="just"/>
            <a:r>
              <a:rPr lang="fr-BE" b="1" dirty="0"/>
              <a:t>Intention</a:t>
            </a:r>
            <a:r>
              <a:rPr lang="fr-BE" dirty="0"/>
              <a:t> : Selon la Secrétaire d’État, « </a:t>
            </a:r>
            <a:r>
              <a:rPr lang="fr-BE" i="1" dirty="0"/>
              <a:t>Cette décision répond à l’absolue nécessité de</a:t>
            </a:r>
            <a:r>
              <a:rPr lang="fr-BE" b="1" i="1" dirty="0"/>
              <a:t> garantir un logement pour tous</a:t>
            </a:r>
            <a:r>
              <a:rPr lang="fr-BE" i="1" dirty="0"/>
              <a:t> en </a:t>
            </a:r>
            <a:r>
              <a:rPr lang="fr-BE" b="1" i="1" dirty="0"/>
              <a:t>période hivernale</a:t>
            </a:r>
            <a:r>
              <a:rPr lang="fr-BE" i="1" dirty="0"/>
              <a:t> et de protéger les locataires les plus fragilisés qu’une éventuelle mesure d’expulsion pourrait mettre en grande difficulté</a:t>
            </a:r>
            <a:r>
              <a:rPr lang="fr-BE" dirty="0"/>
              <a:t> ».</a:t>
            </a:r>
          </a:p>
          <a:p>
            <a:pPr marL="0" indent="0" algn="just">
              <a:buNone/>
            </a:pPr>
            <a:endParaRPr lang="fr-BE" dirty="0"/>
          </a:p>
          <a:p>
            <a:pPr algn="just"/>
            <a:r>
              <a:rPr lang="fr-BE" b="1" dirty="0"/>
              <a:t>Dérogations possible </a:t>
            </a:r>
            <a:r>
              <a:rPr lang="fr-BE" dirty="0"/>
              <a:t>:</a:t>
            </a:r>
          </a:p>
          <a:p>
            <a:pPr lvl="1" algn="just">
              <a:buFont typeface="Wingdings" pitchFamily="2" charset="2"/>
              <a:buChar char="Ø"/>
            </a:pPr>
            <a:r>
              <a:rPr lang="fr-BE" dirty="0"/>
              <a:t>En cas de solution de relogement pour le locataire ou que ce dernier a quitté le logement</a:t>
            </a:r>
          </a:p>
          <a:p>
            <a:pPr lvl="1" algn="just">
              <a:buFont typeface="Wingdings" pitchFamily="2" charset="2"/>
              <a:buChar char="Ø"/>
            </a:pPr>
            <a:r>
              <a:rPr lang="fr-BE" dirty="0"/>
              <a:t>Pour des raisons de salubrité et/ou de sécurité, lorsque le bien présente un danger pour ses occupants </a:t>
            </a:r>
          </a:p>
          <a:p>
            <a:pPr lvl="1" algn="just">
              <a:buFont typeface="Wingdings" pitchFamily="2" charset="2"/>
              <a:buChar char="Ø"/>
            </a:pPr>
            <a:r>
              <a:rPr lang="fr-BE" dirty="0"/>
              <a:t>Si « le comportement de l’occupant est à l’origine d’une mise en danger qui rend la prolongation de l’occupation impossible » (danger pour autrui/biens ou problème grave de sécurité)</a:t>
            </a:r>
          </a:p>
          <a:p>
            <a:pPr lvl="1">
              <a:buFont typeface="Wingdings" pitchFamily="2" charset="2"/>
              <a:buChar char="Ø"/>
            </a:pPr>
            <a:r>
              <a:rPr lang="fr-BE" dirty="0"/>
              <a:t>« le bailleur se trouve dans une situation de force majeure qui lui impose d'occuper le logement à titre personnel</a:t>
            </a:r>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r>
              <a:rPr lang="fr-BE" dirty="0"/>
              <a:t>« </a:t>
            </a:r>
            <a:fld id="{0303A65E-494F-0842-B219-23ADCC8FCD95}" type="slidenum">
              <a:rPr lang="fr-BE" smtClean="0"/>
              <a:t>21</a:t>
            </a:fld>
            <a:endParaRPr lang="fr-BE" dirty="0"/>
          </a:p>
        </p:txBody>
      </p:sp>
    </p:spTree>
    <p:extLst>
      <p:ext uri="{BB962C8B-B14F-4D97-AF65-F5344CB8AC3E}">
        <p14:creationId xmlns:p14="http://schemas.microsoft.com/office/powerpoint/2010/main" val="147277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c) </a:t>
            </a:r>
            <a:r>
              <a:rPr lang="fr-BE" sz="3200" dirty="0"/>
              <a:t>Fonds pour les arriérés de loyer</a:t>
            </a:r>
            <a:br>
              <a:rPr lang="fr-BE" sz="3200"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164122" y="1417639"/>
            <a:ext cx="11837377" cy="5440361"/>
          </a:xfrm>
        </p:spPr>
        <p:txBody>
          <a:bodyPr>
            <a:normAutofit fontScale="25000" lnSpcReduction="20000"/>
          </a:bodyPr>
          <a:lstStyle/>
          <a:p>
            <a:pPr marL="0" indent="0" algn="just">
              <a:buNone/>
            </a:pPr>
            <a:endParaRPr lang="fr-BE" dirty="0"/>
          </a:p>
          <a:p>
            <a:endParaRPr lang="fr-BE" dirty="0"/>
          </a:p>
          <a:p>
            <a:pPr algn="just"/>
            <a:endParaRPr lang="fr-BE" dirty="0"/>
          </a:p>
          <a:p>
            <a:pPr algn="just"/>
            <a:endParaRPr lang="fr-BE" dirty="0"/>
          </a:p>
          <a:p>
            <a:pPr algn="just"/>
            <a:endParaRPr lang="fr-BE" sz="4500" dirty="0"/>
          </a:p>
          <a:p>
            <a:pPr algn="just"/>
            <a:endParaRPr lang="fr-BE" sz="5600" dirty="0"/>
          </a:p>
          <a:p>
            <a:pPr algn="just"/>
            <a:endParaRPr lang="fr-BE" sz="6400" dirty="0"/>
          </a:p>
          <a:p>
            <a:pPr algn="just"/>
            <a:endParaRPr lang="fr-BE" sz="6400" dirty="0"/>
          </a:p>
          <a:p>
            <a:pPr algn="just"/>
            <a:endParaRPr lang="fr-BE" sz="7200" b="1" dirty="0">
              <a:latin typeface="Century Gothic" panose="020B0502020202020204" pitchFamily="34" charset="0"/>
            </a:endParaRPr>
          </a:p>
          <a:p>
            <a:pPr algn="just"/>
            <a:endParaRPr lang="fr-BE" sz="7200" b="1" dirty="0">
              <a:latin typeface="Century Gothic" panose="020B0502020202020204" pitchFamily="34" charset="0"/>
            </a:endParaRPr>
          </a:p>
          <a:p>
            <a:pPr algn="just"/>
            <a:r>
              <a:rPr lang="fr-BE" sz="7200" b="1" dirty="0">
                <a:latin typeface="Century Gothic" panose="020B0502020202020204" pitchFamily="34" charset="0"/>
              </a:rPr>
              <a:t>Intention</a:t>
            </a:r>
            <a:r>
              <a:rPr lang="fr-BE" sz="7200" dirty="0">
                <a:latin typeface="Century Gothic" panose="020B0502020202020204" pitchFamily="34" charset="0"/>
              </a:rPr>
              <a:t> : Malgré le moratoire, </a:t>
            </a:r>
            <a:r>
              <a:rPr lang="fr-BE" sz="7200" b="1" dirty="0">
                <a:latin typeface="Century Gothic" panose="020B0502020202020204" pitchFamily="34" charset="0"/>
              </a:rPr>
              <a:t>le loyer/indemnité d’occupation (calculée par jour - </a:t>
            </a:r>
            <a:r>
              <a:rPr lang="fr-BE" sz="7200" dirty="0"/>
              <a:t>art. 233</a:t>
            </a:r>
            <a:r>
              <a:rPr lang="fr-BE" sz="7200" i="1" dirty="0"/>
              <a:t>undecies</a:t>
            </a:r>
            <a:r>
              <a:rPr lang="fr-BE" sz="7200" dirty="0"/>
              <a:t>, §1</a:t>
            </a:r>
            <a:r>
              <a:rPr lang="fr-BE" sz="7200" baseline="30000" dirty="0"/>
              <a:t>er</a:t>
            </a:r>
            <a:r>
              <a:rPr lang="fr-BE" sz="7200" dirty="0"/>
              <a:t>, du Code bruxellois du logement</a:t>
            </a:r>
            <a:r>
              <a:rPr lang="fr-BE" sz="7200" b="1" dirty="0">
                <a:latin typeface="Century Gothic" panose="020B0502020202020204" pitchFamily="34" charset="0"/>
              </a:rPr>
              <a:t>) reste dû pendant la période hivernale</a:t>
            </a:r>
            <a:r>
              <a:rPr lang="fr-BE" sz="7200" dirty="0">
                <a:latin typeface="Century Gothic" panose="020B0502020202020204" pitchFamily="34" charset="0"/>
              </a:rPr>
              <a:t>. </a:t>
            </a:r>
          </a:p>
          <a:p>
            <a:pPr marL="0" indent="0" algn="just">
              <a:buNone/>
            </a:pPr>
            <a:r>
              <a:rPr lang="fr-BE" sz="7200" dirty="0">
                <a:latin typeface="Century Gothic" panose="020B0502020202020204" pitchFamily="34" charset="0"/>
              </a:rPr>
              <a:t>Si le locataire ne paie pas son loyer, le </a:t>
            </a:r>
            <a:r>
              <a:rPr lang="fr-BE" sz="7200" b="1" dirty="0">
                <a:latin typeface="Century Gothic" panose="020B0502020202020204" pitchFamily="34" charset="0"/>
              </a:rPr>
              <a:t>bailleur privé </a:t>
            </a:r>
            <a:r>
              <a:rPr lang="fr-BE" sz="7200" dirty="0">
                <a:latin typeface="Century Gothic" panose="020B0502020202020204" pitchFamily="34" charset="0"/>
              </a:rPr>
              <a:t>pourra solliciter le </a:t>
            </a:r>
            <a:r>
              <a:rPr lang="fr-BE" sz="7200" b="1" dirty="0">
                <a:latin typeface="Century Gothic" panose="020B0502020202020204" pitchFamily="34" charset="0"/>
              </a:rPr>
              <a:t>Fonds budgétaire de solidarité (DIRL) </a:t>
            </a:r>
            <a:r>
              <a:rPr lang="fr-BE" sz="7200" dirty="0">
                <a:latin typeface="Century Gothic" panose="020B0502020202020204" pitchFamily="34" charset="0"/>
              </a:rPr>
              <a:t>pour être indemnisé. </a:t>
            </a:r>
            <a:r>
              <a:rPr lang="fr-BE" sz="7200" i="1" dirty="0">
                <a:latin typeface="Century Gothic" panose="020B0502020202020204" pitchFamily="34" charset="0"/>
              </a:rPr>
              <a:t>"Nous souhaitons éviter que le bailleur se retrouve en difficulté. Le Fonds lui permet ainsi d’être assuré du recouvrement de la dette de son locataire pendant le moratoire hivernal", </a:t>
            </a:r>
            <a:r>
              <a:rPr lang="fr-BE" sz="7200" dirty="0">
                <a:latin typeface="Century Gothic" panose="020B0502020202020204" pitchFamily="34" charset="0"/>
              </a:rPr>
              <a:t>indique la Secrétaire d'État bruxelloise.</a:t>
            </a:r>
          </a:p>
          <a:p>
            <a:pPr marL="0" indent="0" algn="just">
              <a:buNone/>
            </a:pPr>
            <a:endParaRPr lang="fr-BE" sz="7200" dirty="0">
              <a:latin typeface="Century Gothic" panose="020B0502020202020204" pitchFamily="34" charset="0"/>
            </a:endParaRPr>
          </a:p>
          <a:p>
            <a:r>
              <a:rPr lang="fr-BE" sz="7200" b="1" dirty="0">
                <a:latin typeface="Century Gothic" panose="020B0502020202020204" pitchFamily="34" charset="0"/>
              </a:rPr>
              <a:t>Conditions cumulatives d’octroi de l’indemnité </a:t>
            </a:r>
            <a:r>
              <a:rPr lang="fr-BE" sz="6400" dirty="0">
                <a:latin typeface="Century Gothic" panose="020B0502020202020204" pitchFamily="34" charset="0"/>
              </a:rPr>
              <a:t>(</a:t>
            </a:r>
            <a:r>
              <a:rPr lang="fr-BE" sz="6400" dirty="0" err="1">
                <a:latin typeface="Century Gothic" panose="020B0502020202020204" pitchFamily="34" charset="0"/>
              </a:rPr>
              <a:t>voy</a:t>
            </a:r>
            <a:r>
              <a:rPr lang="fr-BE" sz="6400" dirty="0">
                <a:latin typeface="Century Gothic" panose="020B0502020202020204" pitchFamily="34" charset="0"/>
              </a:rPr>
              <a:t>. </a:t>
            </a:r>
            <a:r>
              <a:rPr lang="fr-BE" sz="6400" b="1" dirty="0">
                <a:latin typeface="Century Gothic" panose="020B0502020202020204" pitchFamily="34" charset="0"/>
              </a:rPr>
              <a:t>art. 1 §§ 3 et 4 de l’</a:t>
            </a:r>
            <a:r>
              <a:rPr lang="fr-BE" sz="6400" b="1" dirty="0"/>
              <a:t>Arrêté du 14.09.2023 </a:t>
            </a:r>
            <a:r>
              <a:rPr lang="fr-BE" sz="6400" dirty="0"/>
              <a:t>du gouvernement de la Région de </a:t>
            </a:r>
            <a:r>
              <a:rPr lang="fr-BE" sz="6400" dirty="0" err="1"/>
              <a:t>bruxelles</a:t>
            </a:r>
            <a:r>
              <a:rPr lang="fr-BE" sz="6400" dirty="0"/>
              <a:t>-capitale déterminant les conditions d’octroi de l’intervention du Fonds budgétaire régional de solidarité prévue par </a:t>
            </a:r>
            <a:r>
              <a:rPr lang="fr-BE" sz="6400" b="1" dirty="0"/>
              <a:t>l’article 233</a:t>
            </a:r>
            <a:r>
              <a:rPr lang="fr-BE" sz="6400" b="1" i="1" dirty="0"/>
              <a:t>duodecies</a:t>
            </a:r>
            <a:r>
              <a:rPr lang="fr-BE" sz="6400" b="1" dirty="0"/>
              <a:t>, § 2, du Code bruxellois du Logement </a:t>
            </a:r>
            <a:r>
              <a:rPr lang="fr-BE" sz="6400" dirty="0"/>
              <a:t>–publié au MB le 29.09.2023, avec entrée en vigueur 10 jours après)</a:t>
            </a:r>
            <a:endParaRPr lang="fr-BE" sz="6400" dirty="0">
              <a:latin typeface="Century Gothic" panose="020B0502020202020204" pitchFamily="34" charset="0"/>
            </a:endParaRPr>
          </a:p>
          <a:p>
            <a:pPr lvl="1">
              <a:buFont typeface="Wingdings" pitchFamily="2" charset="2"/>
              <a:buChar char="v"/>
            </a:pPr>
            <a:r>
              <a:rPr lang="fr-BE" sz="7200" dirty="0">
                <a:latin typeface="Century Gothic" panose="020B0502020202020204" pitchFamily="34" charset="0"/>
              </a:rPr>
              <a:t>Avoir obtenu </a:t>
            </a:r>
            <a:r>
              <a:rPr lang="fr-BE" sz="7200" dirty="0"/>
              <a:t>une décision judiciaire prononcée après le 15 août, autorisant l'expulsion avant ou pendant le moratoire hivernal, mais conduisant au maintien du locataire pdt le moratoire</a:t>
            </a:r>
          </a:p>
          <a:p>
            <a:pPr lvl="1">
              <a:buFont typeface="Wingdings" pitchFamily="2" charset="2"/>
              <a:buChar char="v"/>
            </a:pPr>
            <a:r>
              <a:rPr lang="fr-BE" sz="7200" dirty="0"/>
              <a:t>Ne pas avoir perçu l'indemnité d'occupation sollicitée après rappel adressé au locataire</a:t>
            </a:r>
            <a:endParaRPr lang="fr-BE" sz="7200" dirty="0">
              <a:latin typeface="Century Gothic" panose="020B0502020202020204" pitchFamily="34" charset="0"/>
            </a:endParaRPr>
          </a:p>
          <a:p>
            <a:pPr lvl="1">
              <a:buFont typeface="Wingdings" pitchFamily="2" charset="2"/>
              <a:buChar char="v"/>
            </a:pPr>
            <a:r>
              <a:rPr lang="fr-BE" sz="7200" dirty="0">
                <a:latin typeface="Century Gothic" panose="020B0502020202020204" pitchFamily="34" charset="0"/>
              </a:rPr>
              <a:t>Limitées aux impayés d’indemnités d’occupation </a:t>
            </a:r>
            <a:r>
              <a:rPr lang="fr-FR" sz="7200" dirty="0"/>
              <a:t>pour la durée du moratoire hivernal à partir de la date à laquelle l'expulsion est autorisée et jusqu'au départ effectif du locataire. </a:t>
            </a:r>
            <a:endParaRPr lang="fr-BE" sz="7200" dirty="0"/>
          </a:p>
          <a:p>
            <a:pPr lvl="1">
              <a:buFont typeface="Wingdings" pitchFamily="2" charset="2"/>
              <a:buChar char="v"/>
            </a:pPr>
            <a:endParaRPr lang="fr-BE" sz="7200" dirty="0">
              <a:latin typeface="Century Gothic" panose="020B0502020202020204" pitchFamily="34" charset="0"/>
            </a:endParaRPr>
          </a:p>
          <a:p>
            <a:pPr marL="0" indent="0" algn="just">
              <a:buNone/>
            </a:pPr>
            <a:endParaRPr lang="fr-BE" sz="7200" dirty="0">
              <a:latin typeface="Century Gothic" panose="020B0502020202020204" pitchFamily="34" charset="0"/>
            </a:endParaRPr>
          </a:p>
          <a:p>
            <a:pPr marL="0" indent="0" algn="just">
              <a:buNone/>
            </a:pPr>
            <a:endParaRPr lang="fr-BE" sz="6400" dirty="0"/>
          </a:p>
          <a:p>
            <a:pPr algn="just"/>
            <a:endParaRPr lang="fr-BE" sz="6400" dirty="0"/>
          </a:p>
          <a:p>
            <a:endParaRPr lang="fr-BE" sz="6400" dirty="0"/>
          </a:p>
          <a:p>
            <a:pPr marL="0" indent="0">
              <a:buNone/>
            </a:pPr>
            <a:endParaRPr lang="fr-BE" dirty="0"/>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22</a:t>
            </a:fld>
            <a:endParaRPr lang="fr-BE"/>
          </a:p>
        </p:txBody>
      </p:sp>
    </p:spTree>
    <p:extLst>
      <p:ext uri="{BB962C8B-B14F-4D97-AF65-F5344CB8AC3E}">
        <p14:creationId xmlns:p14="http://schemas.microsoft.com/office/powerpoint/2010/main" val="1717655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c) </a:t>
            </a:r>
            <a:r>
              <a:rPr lang="fr-BE" sz="3200" dirty="0"/>
              <a:t>Fonds pour les arriérés de loyer</a:t>
            </a:r>
            <a:br>
              <a:rPr lang="fr-BE" sz="3200"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164122" y="1663700"/>
            <a:ext cx="11837377" cy="5194300"/>
          </a:xfrm>
        </p:spPr>
        <p:txBody>
          <a:bodyPr>
            <a:normAutofit fontScale="32500" lnSpcReduction="20000"/>
          </a:bodyPr>
          <a:lstStyle/>
          <a:p>
            <a:pPr marL="0" indent="0" algn="just">
              <a:buNone/>
            </a:pPr>
            <a:endParaRPr lang="fr-BE" dirty="0"/>
          </a:p>
          <a:p>
            <a:endParaRPr lang="fr-BE" dirty="0"/>
          </a:p>
          <a:p>
            <a:pPr algn="just"/>
            <a:endParaRPr lang="fr-BE" dirty="0"/>
          </a:p>
          <a:p>
            <a:pPr algn="just"/>
            <a:endParaRPr lang="fr-BE" dirty="0"/>
          </a:p>
          <a:p>
            <a:pPr marL="0" indent="0" algn="just">
              <a:buNone/>
            </a:pPr>
            <a:endParaRPr lang="fr-BE" sz="6400" dirty="0"/>
          </a:p>
          <a:p>
            <a:pPr algn="just"/>
            <a:endParaRPr lang="fr-BE" sz="6400" dirty="0"/>
          </a:p>
          <a:p>
            <a:pPr algn="just"/>
            <a:r>
              <a:rPr lang="fr-BE" sz="7200" b="1" dirty="0">
                <a:latin typeface="Century Gothic" panose="020B0502020202020204" pitchFamily="34" charset="0"/>
              </a:rPr>
              <a:t>Montant de l’indemnité – fixée par le juge, ou à défaut équivalente au loyer du contrat - l’indemnisation fixée par le juge est totale, automatique et équivalente au montant du loyer (elle ne peut être supérieure à ce dernier) sauf exception justifiée par le juge</a:t>
            </a:r>
            <a:r>
              <a:rPr lang="fr-BE" sz="7200" dirty="0">
                <a:latin typeface="Century Gothic" panose="020B0502020202020204" pitchFamily="34" charset="0"/>
              </a:rPr>
              <a:t>, dans les situations de loyers abusifs ou de logements insalubres par exemple. </a:t>
            </a:r>
          </a:p>
          <a:p>
            <a:pPr marL="457200" lvl="1" indent="0" algn="just">
              <a:buNone/>
            </a:pPr>
            <a:r>
              <a:rPr lang="fr-BE" dirty="0">
                <a:latin typeface="Century Gothic" panose="020B0502020202020204" pitchFamily="34" charset="0"/>
              </a:rPr>
              <a:t>	</a:t>
            </a:r>
            <a:r>
              <a:rPr lang="fr-BE" sz="2600" dirty="0">
                <a:latin typeface="Century Gothic" panose="020B0502020202020204" pitchFamily="34" charset="0"/>
              </a:rPr>
              <a:t>«</a:t>
            </a:r>
            <a:r>
              <a:rPr lang="fr-BE" sz="5600" i="1" dirty="0">
                <a:latin typeface="Century Gothic" panose="020B0502020202020204" pitchFamily="34" charset="0"/>
              </a:rPr>
              <a:t> Finalement, le Conseil d’</a:t>
            </a:r>
            <a:r>
              <a:rPr lang="fr-BE" sz="5600" i="1" dirty="0" err="1">
                <a:latin typeface="Century Gothic" panose="020B0502020202020204" pitchFamily="34" charset="0"/>
              </a:rPr>
              <a:t>État</a:t>
            </a:r>
            <a:r>
              <a:rPr lang="fr-BE" sz="5600" i="1" dirty="0">
                <a:latin typeface="Century Gothic" panose="020B0502020202020204" pitchFamily="34" charset="0"/>
              </a:rPr>
              <a:t> formule encore une </a:t>
            </a:r>
            <a:r>
              <a:rPr lang="fr-BE" sz="5600" i="1" dirty="0" err="1">
                <a:latin typeface="Century Gothic" panose="020B0502020202020204" pitchFamily="34" charset="0"/>
              </a:rPr>
              <a:t>dernière</a:t>
            </a:r>
            <a:r>
              <a:rPr lang="fr-BE" sz="5600" i="1" dirty="0">
                <a:latin typeface="Century Gothic" panose="020B0502020202020204" pitchFamily="34" charset="0"/>
              </a:rPr>
              <a:t> remarque, quant au montant de l’</a:t>
            </a:r>
            <a:r>
              <a:rPr lang="fr-BE" sz="5600" i="1" dirty="0" err="1">
                <a:latin typeface="Century Gothic" panose="020B0502020202020204" pitchFamily="34" charset="0"/>
              </a:rPr>
              <a:t>indemnite</a:t>
            </a:r>
            <a:r>
              <a:rPr lang="fr-BE" sz="5600" i="1" dirty="0">
                <a:latin typeface="Century Gothic" panose="020B0502020202020204" pitchFamily="34" charset="0"/>
              </a:rPr>
              <a:t>́ d’occupation, laquelle 	doit </a:t>
            </a:r>
            <a:r>
              <a:rPr lang="fr-BE" sz="5600" i="1" dirty="0" err="1">
                <a:latin typeface="Century Gothic" panose="020B0502020202020204" pitchFamily="34" charset="0"/>
              </a:rPr>
              <a:t>être</a:t>
            </a:r>
            <a:r>
              <a:rPr lang="fr-BE" sz="5600" i="1" dirty="0">
                <a:latin typeface="Century Gothic" panose="020B0502020202020204" pitchFamily="34" charset="0"/>
              </a:rPr>
              <a:t> suffisante pour permettre 	l’entretien du bien par le bailleur. C’est au juge de paix qu’il revient de fixer le montant de 	l’</a:t>
            </a:r>
            <a:r>
              <a:rPr lang="fr-BE" sz="5600" i="1" dirty="0" err="1">
                <a:latin typeface="Century Gothic" panose="020B0502020202020204" pitchFamily="34" charset="0"/>
              </a:rPr>
              <a:t>indemnite</a:t>
            </a:r>
            <a:r>
              <a:rPr lang="fr-BE" sz="5600" i="1" dirty="0">
                <a:latin typeface="Century Gothic" panose="020B0502020202020204" pitchFamily="34" charset="0"/>
              </a:rPr>
              <a:t>́ d’occupa- </a:t>
            </a:r>
            <a:r>
              <a:rPr lang="fr-BE" sz="5600" i="1" dirty="0" err="1">
                <a:latin typeface="Century Gothic" panose="020B0502020202020204" pitchFamily="34" charset="0"/>
              </a:rPr>
              <a:t>tion</a:t>
            </a:r>
            <a:r>
              <a:rPr lang="fr-BE" sz="5600" i="1" dirty="0">
                <a:latin typeface="Century Gothic" panose="020B0502020202020204" pitchFamily="34" charset="0"/>
              </a:rPr>
              <a:t> et que cette </a:t>
            </a:r>
            <a:r>
              <a:rPr lang="fr-BE" sz="5600" i="1" dirty="0" err="1">
                <a:latin typeface="Century Gothic" panose="020B0502020202020204" pitchFamily="34" charset="0"/>
              </a:rPr>
              <a:t>faculte</a:t>
            </a:r>
            <a:r>
              <a:rPr lang="fr-BE" sz="5600" i="1" dirty="0">
                <a:latin typeface="Century Gothic" panose="020B0502020202020204" pitchFamily="34" charset="0"/>
              </a:rPr>
              <a:t>́ ne </a:t>
            </a:r>
            <a:r>
              <a:rPr lang="fr-BE" sz="5600" i="1" dirty="0" err="1">
                <a:latin typeface="Century Gothic" panose="020B0502020202020204" pitchFamily="34" charset="0"/>
              </a:rPr>
              <a:t>résulte</a:t>
            </a:r>
            <a:r>
              <a:rPr lang="fr-BE" sz="5600" i="1" dirty="0">
                <a:latin typeface="Century Gothic" panose="020B0502020202020204" pitchFamily="34" charset="0"/>
              </a:rPr>
              <a:t> pas du projet 	d’ordonnance mais bien de la pratique 	jurisprudentielle et 	</a:t>
            </a:r>
            <a:r>
              <a:rPr lang="fr-BE" sz="5600" i="1" dirty="0" err="1">
                <a:latin typeface="Century Gothic" panose="020B0502020202020204" pitchFamily="34" charset="0"/>
              </a:rPr>
              <a:t>répond</a:t>
            </a:r>
            <a:r>
              <a:rPr lang="fr-BE" sz="5600" i="1" dirty="0">
                <a:latin typeface="Century Gothic" panose="020B0502020202020204" pitchFamily="34" charset="0"/>
              </a:rPr>
              <a:t> à des situations </a:t>
            </a:r>
            <a:r>
              <a:rPr lang="fr-BE" sz="5600" i="1" dirty="0" err="1">
                <a:latin typeface="Century Gothic" panose="020B0502020202020204" pitchFamily="34" charset="0"/>
              </a:rPr>
              <a:t>concrètes</a:t>
            </a:r>
            <a:r>
              <a:rPr lang="fr-BE" sz="5600" i="1" dirty="0">
                <a:latin typeface="Century Gothic" panose="020B0502020202020204" pitchFamily="34" charset="0"/>
              </a:rPr>
              <a:t> fort diverses. Le juge statue en ayant </a:t>
            </a:r>
            <a:r>
              <a:rPr lang="fr-BE" sz="5600" i="1" dirty="0" err="1">
                <a:latin typeface="Century Gothic" panose="020B0502020202020204" pitchFamily="34" charset="0"/>
              </a:rPr>
              <a:t>égard</a:t>
            </a:r>
            <a:r>
              <a:rPr lang="fr-BE" sz="5600" i="1" dirty="0">
                <a:latin typeface="Century Gothic" panose="020B0502020202020204" pitchFamily="34" charset="0"/>
              </a:rPr>
              <a:t> aux 	</a:t>
            </a:r>
            <a:r>
              <a:rPr lang="fr-BE" sz="5600" i="1" dirty="0" err="1">
                <a:latin typeface="Century Gothic" panose="020B0502020202020204" pitchFamily="34" charset="0"/>
              </a:rPr>
              <a:t>intérêts</a:t>
            </a:r>
            <a:r>
              <a:rPr lang="fr-BE" sz="5600" i="1" dirty="0">
                <a:latin typeface="Century Gothic" panose="020B0502020202020204" pitchFamily="34" charset="0"/>
              </a:rPr>
              <a:t> des 	deux parties. Il n’appartient 	pas au </a:t>
            </a:r>
            <a:r>
              <a:rPr lang="fr-BE" sz="5600" i="1" dirty="0" err="1">
                <a:latin typeface="Century Gothic" panose="020B0502020202020204" pitchFamily="34" charset="0"/>
              </a:rPr>
              <a:t>législateur</a:t>
            </a:r>
            <a:r>
              <a:rPr lang="fr-BE" sz="5600" i="1" dirty="0">
                <a:latin typeface="Century Gothic" panose="020B0502020202020204" pitchFamily="34" charset="0"/>
              </a:rPr>
              <a:t> de </a:t>
            </a:r>
            <a:r>
              <a:rPr lang="fr-BE" sz="5600" i="1" dirty="0" err="1">
                <a:latin typeface="Century Gothic" panose="020B0502020202020204" pitchFamily="34" charset="0"/>
              </a:rPr>
              <a:t>préjuger</a:t>
            </a:r>
            <a:r>
              <a:rPr lang="fr-BE" sz="5600" i="1" dirty="0">
                <a:latin typeface="Century Gothic" panose="020B0502020202020204" pitchFamily="34" charset="0"/>
              </a:rPr>
              <a:t> des </a:t>
            </a:r>
            <a:r>
              <a:rPr lang="fr-BE" sz="5600" i="1" dirty="0" err="1">
                <a:latin typeface="Century Gothic" panose="020B0502020202020204" pitchFamily="34" charset="0"/>
              </a:rPr>
              <a:t>décisions</a:t>
            </a:r>
            <a:r>
              <a:rPr lang="fr-BE" sz="5600" i="1" dirty="0">
                <a:latin typeface="Century Gothic" panose="020B0502020202020204" pitchFamily="34" charset="0"/>
              </a:rPr>
              <a:t> des juges de paix ou de leur dicter leur </a:t>
            </a:r>
            <a:r>
              <a:rPr lang="fr-BE" sz="5600" i="1" dirty="0" err="1">
                <a:latin typeface="Century Gothic" panose="020B0502020202020204" pitchFamily="34" charset="0"/>
              </a:rPr>
              <a:t>décision</a:t>
            </a:r>
            <a:r>
              <a:rPr lang="fr-BE" sz="5600" i="1" dirty="0">
                <a:latin typeface="Century Gothic" panose="020B0502020202020204" pitchFamily="34" charset="0"/>
              </a:rPr>
              <a:t>. </a:t>
            </a:r>
            <a:r>
              <a:rPr lang="fr-BE" sz="5600" i="1" u="sng" dirty="0">
                <a:latin typeface="Century Gothic" panose="020B0502020202020204" pitchFamily="34" charset="0"/>
              </a:rPr>
              <a:t>La grille des loyers constitue un bon </a:t>
            </a:r>
            <a:r>
              <a:rPr lang="fr-BE" sz="5600" i="1" dirty="0">
                <a:latin typeface="Century Gothic" panose="020B0502020202020204" pitchFamily="34" charset="0"/>
              </a:rPr>
              <a:t>	</a:t>
            </a:r>
            <a:r>
              <a:rPr lang="fr-BE" sz="5600" i="1" u="sng" dirty="0">
                <a:latin typeface="Century Gothic" panose="020B0502020202020204" pitchFamily="34" charset="0"/>
              </a:rPr>
              <a:t>indicateur de l’</a:t>
            </a:r>
            <a:r>
              <a:rPr lang="fr-BE" sz="5600" i="1" u="sng" dirty="0" err="1">
                <a:latin typeface="Century Gothic" panose="020B0502020202020204" pitchFamily="34" charset="0"/>
              </a:rPr>
              <a:t>indemnite</a:t>
            </a:r>
            <a:r>
              <a:rPr lang="fr-BE" sz="5600" i="1" u="sng" dirty="0">
                <a:latin typeface="Century Gothic" panose="020B0502020202020204" pitchFamily="34" charset="0"/>
              </a:rPr>
              <a:t>́ raisonnable d’occupation</a:t>
            </a:r>
            <a:r>
              <a:rPr lang="fr-BE" sz="5600" u="sng" dirty="0">
                <a:latin typeface="Century Gothic" panose="020B0502020202020204" pitchFamily="34" charset="0"/>
              </a:rPr>
              <a:t> ». (</a:t>
            </a:r>
            <a:r>
              <a:rPr lang="fr-BE" sz="5600" dirty="0">
                <a:latin typeface="Century Gothic" panose="020B0502020202020204" pitchFamily="34" charset="0"/>
              </a:rPr>
              <a:t>Allocution de la SE au Logement, p. 30 – A-680/2).</a:t>
            </a:r>
            <a:endParaRPr lang="fr-BE" sz="5600" u="sng" dirty="0">
              <a:latin typeface="Century Gothic" panose="020B0502020202020204" pitchFamily="34" charset="0"/>
            </a:endParaRPr>
          </a:p>
          <a:p>
            <a:pPr marL="0" indent="0" algn="just">
              <a:buNone/>
            </a:pPr>
            <a:endParaRPr lang="fr-BE" sz="4800" dirty="0">
              <a:latin typeface="Century Gothic" panose="020B0502020202020204" pitchFamily="34" charset="0"/>
            </a:endParaRPr>
          </a:p>
          <a:p>
            <a:pPr marL="0" indent="0" algn="just">
              <a:buNone/>
            </a:pPr>
            <a:endParaRPr lang="fr-BE" sz="6400" dirty="0"/>
          </a:p>
          <a:p>
            <a:pPr algn="just"/>
            <a:endParaRPr lang="fr-BE" sz="6400" dirty="0"/>
          </a:p>
          <a:p>
            <a:endParaRPr lang="fr-BE" sz="6400" dirty="0"/>
          </a:p>
          <a:p>
            <a:pPr marL="0" indent="0">
              <a:buNone/>
            </a:pPr>
            <a:endParaRPr lang="fr-BE" dirty="0"/>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23</a:t>
            </a:fld>
            <a:endParaRPr lang="fr-BE"/>
          </a:p>
        </p:txBody>
      </p:sp>
    </p:spTree>
    <p:extLst>
      <p:ext uri="{BB962C8B-B14F-4D97-AF65-F5344CB8AC3E}">
        <p14:creationId xmlns:p14="http://schemas.microsoft.com/office/powerpoint/2010/main" val="3160499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c) </a:t>
            </a:r>
            <a:r>
              <a:rPr lang="fr-BE" sz="3200" dirty="0"/>
              <a:t>Fonds pour les arriérés de loyer</a:t>
            </a:r>
            <a:br>
              <a:rPr lang="fr-BE" sz="3200"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164123" y="1417639"/>
            <a:ext cx="11540086" cy="5440361"/>
          </a:xfrm>
        </p:spPr>
        <p:txBody>
          <a:bodyPr>
            <a:normAutofit fontScale="25000" lnSpcReduction="20000"/>
          </a:bodyPr>
          <a:lstStyle/>
          <a:p>
            <a:pPr marL="0" indent="0" algn="just">
              <a:buNone/>
            </a:pPr>
            <a:endParaRPr lang="fr-BE" dirty="0"/>
          </a:p>
          <a:p>
            <a:endParaRPr lang="fr-BE" dirty="0"/>
          </a:p>
          <a:p>
            <a:pPr algn="just"/>
            <a:endParaRPr lang="fr-BE" dirty="0"/>
          </a:p>
          <a:p>
            <a:pPr algn="just"/>
            <a:endParaRPr lang="fr-BE" dirty="0"/>
          </a:p>
          <a:p>
            <a:pPr marL="0" indent="0" algn="just">
              <a:buNone/>
            </a:pPr>
            <a:endParaRPr lang="fr-BE" sz="6400" dirty="0"/>
          </a:p>
          <a:p>
            <a:pPr marL="0" indent="0" algn="just">
              <a:buNone/>
            </a:pPr>
            <a:endParaRPr lang="fr-BE" sz="6400" dirty="0"/>
          </a:p>
          <a:p>
            <a:pPr algn="just"/>
            <a:endParaRPr lang="fr-BE" sz="6400" b="1" dirty="0"/>
          </a:p>
          <a:p>
            <a:pPr algn="just"/>
            <a:endParaRPr lang="fr-BE" sz="6400" b="1" dirty="0"/>
          </a:p>
          <a:p>
            <a:pPr algn="just"/>
            <a:r>
              <a:rPr lang="fr-BE" sz="6400" b="1" dirty="0"/>
              <a:t>Procédure</a:t>
            </a:r>
            <a:r>
              <a:rPr lang="fr-BE" sz="6400" dirty="0"/>
              <a:t> : </a:t>
            </a:r>
          </a:p>
          <a:p>
            <a:pPr lvl="1" algn="just">
              <a:buFont typeface="Wingdings" pitchFamily="2" charset="2"/>
              <a:buChar char="Ø"/>
            </a:pPr>
            <a:r>
              <a:rPr lang="fr-BE" sz="6400" dirty="0"/>
              <a:t>Une seule demande par logement est introduite (art. 1 § 2, Arrêté) ; concrètement, le propriétaire ne pourra introduire sa demande d'indemnisation qu'</a:t>
            </a:r>
            <a:r>
              <a:rPr lang="fr-BE" sz="6400" b="1" dirty="0"/>
              <a:t>après que toutes les mensualités liées au </a:t>
            </a:r>
            <a:r>
              <a:rPr lang="fr-BE" sz="6400" b="1" dirty="0">
                <a:latin typeface="Century Gothic" panose="020B0502020202020204" pitchFamily="34" charset="0"/>
              </a:rPr>
              <a:t>moratoire hivernal soient échues,</a:t>
            </a:r>
            <a:r>
              <a:rPr lang="fr-BE" sz="6400" dirty="0">
                <a:latin typeface="Century Gothic" panose="020B0502020202020204" pitchFamily="34" charset="0"/>
              </a:rPr>
              <a:t> soit le 15 mars ou avant si le locataire quitte les lieux avant la fin du moratoire, au plus tard le 15 septembre qui suit la fin du moratoire hivernal.</a:t>
            </a:r>
          </a:p>
          <a:p>
            <a:pPr lvl="1" algn="just">
              <a:buFont typeface="Wingdings" pitchFamily="2" charset="2"/>
              <a:buChar char="Ø"/>
            </a:pPr>
            <a:r>
              <a:rPr lang="fr-BE" sz="6400" dirty="0"/>
              <a:t>Un </a:t>
            </a:r>
            <a:r>
              <a:rPr lang="fr-BE" sz="6400" b="1" dirty="0"/>
              <a:t>formulaire type </a:t>
            </a:r>
            <a:r>
              <a:rPr lang="fr-BE" sz="6400" dirty="0"/>
              <a:t>sera </a:t>
            </a:r>
            <a:r>
              <a:rPr lang="fr-BE" sz="6400" b="1" dirty="0"/>
              <a:t>disponible sur le site de Bruxelles Logement </a:t>
            </a:r>
            <a:r>
              <a:rPr lang="fr-BE" sz="6400" dirty="0"/>
              <a:t>pour tous les bailleurs concernés ; une copie du bail et du jugement d’expulsion devra être annexée à cette demande.</a:t>
            </a:r>
          </a:p>
          <a:p>
            <a:pPr lvl="1" algn="just">
              <a:buFont typeface="Wingdings" pitchFamily="2" charset="2"/>
              <a:buChar char="Ø"/>
            </a:pPr>
            <a:r>
              <a:rPr lang="fr-BE" sz="6400" dirty="0"/>
              <a:t>Indemnité versée en une seule fois, environ dans les 4 mois de la fin du moratoire</a:t>
            </a:r>
          </a:p>
          <a:p>
            <a:pPr marL="457200" lvl="1" indent="0" algn="just">
              <a:buNone/>
            </a:pPr>
            <a:endParaRPr lang="fr-BE" sz="6400" dirty="0"/>
          </a:p>
          <a:p>
            <a:pPr algn="just"/>
            <a:r>
              <a:rPr lang="fr-BE" sz="6400" b="1" dirty="0"/>
              <a:t>Financement</a:t>
            </a:r>
            <a:r>
              <a:rPr lang="fr-BE" sz="6400" dirty="0"/>
              <a:t> </a:t>
            </a:r>
            <a:r>
              <a:rPr lang="fr-BE" sz="6400" b="1" dirty="0"/>
              <a:t>du Fonds </a:t>
            </a:r>
            <a:r>
              <a:rPr lang="fr-BE" sz="6400" dirty="0"/>
              <a:t>: </a:t>
            </a:r>
          </a:p>
          <a:p>
            <a:pPr lvl="1" algn="just">
              <a:buFont typeface="Wingdings" pitchFamily="2" charset="2"/>
              <a:buChar char="Ø"/>
            </a:pPr>
            <a:r>
              <a:rPr lang="fr-BE" sz="6200" dirty="0"/>
              <a:t>Fonds de solidarité alimenté par le produit des amendes pour insalubrité et discrimination</a:t>
            </a:r>
            <a:endParaRPr lang="fr-BE" sz="6200" dirty="0">
              <a:solidFill>
                <a:srgbClr val="FF0000"/>
              </a:solidFill>
            </a:endParaRPr>
          </a:p>
          <a:p>
            <a:pPr lvl="1" algn="just">
              <a:buFont typeface="Wingdings" pitchFamily="2" charset="2"/>
              <a:buChar char="Ø"/>
            </a:pPr>
            <a:r>
              <a:rPr lang="fr-BE" sz="6400" dirty="0"/>
              <a:t>Recettes annuelles du Fonds de Solidarité = 590.000 € (moyenne normée) </a:t>
            </a:r>
          </a:p>
          <a:p>
            <a:pPr lvl="1" algn="just">
              <a:buFont typeface="Wingdings" pitchFamily="2" charset="2"/>
              <a:buChar char="Ø"/>
            </a:pPr>
            <a:r>
              <a:rPr lang="fr-BE" sz="6200" dirty="0"/>
              <a:t>Ce fonds est actuellement doté de près de 3 millions d’euros</a:t>
            </a:r>
          </a:p>
          <a:p>
            <a:pPr lvl="1" algn="just">
              <a:buFont typeface="Wingdings" pitchFamily="2" charset="2"/>
              <a:buChar char="Ø"/>
            </a:pPr>
            <a:endParaRPr lang="fr-BE" sz="6200" dirty="0"/>
          </a:p>
          <a:p>
            <a:pPr lvl="1" algn="just">
              <a:buFont typeface="Wingdings" pitchFamily="2" charset="2"/>
              <a:buChar char="Ø"/>
            </a:pPr>
            <a:r>
              <a:rPr lang="fr-BE" sz="6400" b="1" dirty="0"/>
              <a:t>Art. 3, Arrêté</a:t>
            </a:r>
            <a:r>
              <a:rPr lang="fr-BE" sz="6400" dirty="0"/>
              <a:t>. Le créancier ayant bénéficié de l'intervention du </a:t>
            </a:r>
            <a:r>
              <a:rPr lang="fr-BE" sz="6400" dirty="0">
                <a:hlinkClick r:id="rId3"/>
              </a:rPr>
              <a:t>&lt;</a:t>
            </a:r>
            <a:r>
              <a:rPr lang="fr-BE" sz="6400" dirty="0"/>
              <a:t>Fonds</a:t>
            </a:r>
            <a:r>
              <a:rPr lang="fr-BE" sz="6400" dirty="0">
                <a:hlinkClick r:id="rId4"/>
              </a:rPr>
              <a:t>&gt;</a:t>
            </a:r>
            <a:r>
              <a:rPr lang="fr-BE" sz="6400" dirty="0"/>
              <a:t> est tenu de lui restituer, sans délai, toute somme qu'il percevrait d'une autre origine que le </a:t>
            </a:r>
            <a:r>
              <a:rPr lang="fr-BE" sz="6400" dirty="0">
                <a:hlinkClick r:id="rId5"/>
              </a:rPr>
              <a:t>&lt;</a:t>
            </a:r>
            <a:r>
              <a:rPr lang="fr-BE" sz="6400" dirty="0"/>
              <a:t>Fonds</a:t>
            </a:r>
            <a:r>
              <a:rPr lang="fr-BE" sz="6400" dirty="0">
                <a:hlinkClick r:id="rId6"/>
              </a:rPr>
              <a:t>&gt;</a:t>
            </a:r>
            <a:r>
              <a:rPr lang="fr-BE" sz="6400" dirty="0"/>
              <a:t> en paiement de la créance prise en charge par le </a:t>
            </a:r>
            <a:r>
              <a:rPr lang="fr-BE" sz="6400" dirty="0">
                <a:hlinkClick r:id="rId4"/>
              </a:rPr>
              <a:t>&lt;</a:t>
            </a:r>
            <a:r>
              <a:rPr lang="fr-BE" sz="6400" dirty="0"/>
              <a:t>Fonds</a:t>
            </a:r>
            <a:r>
              <a:rPr lang="fr-BE" sz="6400" dirty="0">
                <a:hlinkClick r:id="rId7"/>
              </a:rPr>
              <a:t>&gt;</a:t>
            </a:r>
            <a:r>
              <a:rPr lang="fr-BE" sz="6400" dirty="0"/>
              <a:t>.</a:t>
            </a:r>
          </a:p>
          <a:p>
            <a:pPr marL="457200" lvl="1" indent="0" algn="just">
              <a:buNone/>
            </a:pPr>
            <a:endParaRPr lang="fr-BE" sz="6400" dirty="0"/>
          </a:p>
          <a:p>
            <a:pPr algn="just"/>
            <a:endParaRPr lang="fr-BE" sz="6400" dirty="0"/>
          </a:p>
          <a:p>
            <a:endParaRPr lang="fr-BE" sz="6400" dirty="0"/>
          </a:p>
          <a:p>
            <a:pPr marL="0" indent="0">
              <a:buNone/>
            </a:pPr>
            <a:endParaRPr lang="fr-BE" dirty="0"/>
          </a:p>
          <a:p>
            <a:endParaRPr lang="fr-BE" dirty="0"/>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24</a:t>
            </a:fld>
            <a:endParaRPr lang="fr-BE"/>
          </a:p>
        </p:txBody>
      </p:sp>
    </p:spTree>
    <p:extLst>
      <p:ext uri="{BB962C8B-B14F-4D97-AF65-F5344CB8AC3E}">
        <p14:creationId xmlns:p14="http://schemas.microsoft.com/office/powerpoint/2010/main" val="2356189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405D6-5FAA-5644-B53D-80B7F560C2E4}"/>
              </a:ext>
            </a:extLst>
          </p:cNvPr>
          <p:cNvSpPr>
            <a:spLocks noGrp="1"/>
          </p:cNvSpPr>
          <p:nvPr>
            <p:ph type="title"/>
          </p:nvPr>
        </p:nvSpPr>
        <p:spPr/>
        <p:txBody>
          <a:bodyPr>
            <a:normAutofit fontScale="90000"/>
          </a:bodyPr>
          <a:lstStyle/>
          <a:p>
            <a:r>
              <a:rPr lang="fr-FR" sz="3100" dirty="0"/>
              <a:t>d) </a:t>
            </a:r>
            <a:r>
              <a:rPr lang="fr-BE" sz="3200" dirty="0"/>
              <a:t>Monitoring des décisions d'expulsion</a:t>
            </a:r>
            <a:br>
              <a:rPr lang="fr-BE" sz="3200" dirty="0"/>
            </a:br>
            <a:endParaRPr lang="fr-FR" dirty="0"/>
          </a:p>
        </p:txBody>
      </p:sp>
      <p:sp>
        <p:nvSpPr>
          <p:cNvPr id="3" name="Espace réservé du contenu 2">
            <a:extLst>
              <a:ext uri="{FF2B5EF4-FFF2-40B4-BE49-F238E27FC236}">
                <a16:creationId xmlns:a16="http://schemas.microsoft.com/office/drawing/2014/main" id="{B76FF871-677B-DA46-9358-DC67770B1A1D}"/>
              </a:ext>
            </a:extLst>
          </p:cNvPr>
          <p:cNvSpPr>
            <a:spLocks noGrp="1"/>
          </p:cNvSpPr>
          <p:nvPr>
            <p:ph idx="1"/>
          </p:nvPr>
        </p:nvSpPr>
        <p:spPr>
          <a:xfrm>
            <a:off x="328247" y="1160585"/>
            <a:ext cx="11053756" cy="5486399"/>
          </a:xfrm>
        </p:spPr>
        <p:txBody>
          <a:bodyPr>
            <a:normAutofit lnSpcReduction="10000"/>
          </a:bodyPr>
          <a:lstStyle/>
          <a:p>
            <a:pPr marL="0" indent="0" algn="just">
              <a:buNone/>
            </a:pPr>
            <a:endParaRPr lang="fr-BE" dirty="0"/>
          </a:p>
          <a:p>
            <a:pPr>
              <a:buFont typeface="Courier New" panose="02070309020205020404" pitchFamily="49" charset="0"/>
              <a:buChar char="o"/>
            </a:pPr>
            <a:endParaRPr lang="fr-BE" b="1" dirty="0"/>
          </a:p>
          <a:p>
            <a:pPr>
              <a:buFont typeface="Courier New" panose="02070309020205020404" pitchFamily="49" charset="0"/>
              <a:buChar char="o"/>
            </a:pPr>
            <a:endParaRPr lang="fr-BE" b="1" dirty="0"/>
          </a:p>
          <a:p>
            <a:pPr>
              <a:buFont typeface="Courier New" panose="02070309020205020404" pitchFamily="49" charset="0"/>
              <a:buChar char="o"/>
            </a:pPr>
            <a:endParaRPr lang="fr-BE" b="1" dirty="0"/>
          </a:p>
          <a:p>
            <a:pPr>
              <a:buFont typeface="Courier New" panose="02070309020205020404" pitchFamily="49" charset="0"/>
              <a:buChar char="o"/>
            </a:pPr>
            <a:r>
              <a:rPr lang="fr-BE" b="1" dirty="0"/>
              <a:t>Objectif : </a:t>
            </a:r>
            <a:r>
              <a:rPr lang="fr-BE" dirty="0"/>
              <a:t>disposer d’un outil chiffré pour </a:t>
            </a:r>
            <a:r>
              <a:rPr lang="fr-BE" dirty="0" err="1"/>
              <a:t>visibiliser</a:t>
            </a:r>
            <a:r>
              <a:rPr lang="fr-BE" dirty="0"/>
              <a:t> une problématique sociale majeure et cibler les politiques régionales du logement et la prévention des expulsions sur les personnes les plus vulnérables </a:t>
            </a:r>
          </a:p>
          <a:p>
            <a:pPr>
              <a:buFont typeface="Courier New" panose="02070309020205020404" pitchFamily="49" charset="0"/>
              <a:buChar char="o"/>
            </a:pPr>
            <a:r>
              <a:rPr lang="fr-BE" b="1" dirty="0"/>
              <a:t>Moyens</a:t>
            </a:r>
            <a:r>
              <a:rPr lang="fr-BE" dirty="0"/>
              <a:t> : imposer la notification des jugements d’expulsion des 19 cantons de Justice de Paix à l’Observatoire du logement de Bruxelles Logement </a:t>
            </a:r>
          </a:p>
          <a:p>
            <a:pPr>
              <a:buFont typeface="Courier New" panose="02070309020205020404" pitchFamily="49" charset="0"/>
              <a:buChar char="o"/>
            </a:pPr>
            <a:r>
              <a:rPr lang="fr-BE" b="1" dirty="0"/>
              <a:t>Résultat attendu </a:t>
            </a:r>
            <a:r>
              <a:rPr lang="fr-BE" dirty="0"/>
              <a:t>: document publié annuellement sur le site de Bruxelles Logement : </a:t>
            </a:r>
          </a:p>
          <a:p>
            <a:pPr lvl="1">
              <a:buFont typeface="Wingdings" pitchFamily="2" charset="2"/>
              <a:buChar char="Ø"/>
            </a:pPr>
            <a:r>
              <a:rPr lang="fr-BE" dirty="0"/>
              <a:t>Quantifier les expulsions </a:t>
            </a:r>
          </a:p>
          <a:p>
            <a:pPr lvl="1">
              <a:buFont typeface="Wingdings" pitchFamily="2" charset="2"/>
              <a:buChar char="Ø"/>
            </a:pPr>
            <a:r>
              <a:rPr lang="fr-BE" dirty="0"/>
              <a:t>Identifier les publics cibles (quelle composition familiale, statut social, statut économique, âge) </a:t>
            </a:r>
          </a:p>
          <a:p>
            <a:pPr lvl="1">
              <a:buFont typeface="Wingdings" pitchFamily="2" charset="2"/>
              <a:buChar char="Ø"/>
            </a:pPr>
            <a:r>
              <a:rPr lang="fr-BE" dirty="0"/>
              <a:t>catégoriser et quantifier les causes d’expulsion (comportement, </a:t>
            </a:r>
            <a:r>
              <a:rPr lang="fr-BE" dirty="0" err="1"/>
              <a:t>arriéé</a:t>
            </a:r>
            <a:r>
              <a:rPr lang="fr-BE" dirty="0"/>
              <a:t>, montant) </a:t>
            </a:r>
          </a:p>
          <a:p>
            <a:pPr lvl="1">
              <a:buFont typeface="Wingdings" pitchFamily="2" charset="2"/>
              <a:buChar char="Ø"/>
            </a:pPr>
            <a:r>
              <a:rPr lang="fr-BE" dirty="0"/>
              <a:t>Identifier le profil du bailleur </a:t>
            </a:r>
          </a:p>
          <a:p>
            <a:pPr lvl="1">
              <a:buFont typeface="Wingdings" pitchFamily="2" charset="2"/>
              <a:buChar char="Ø"/>
            </a:pPr>
            <a:r>
              <a:rPr lang="fr-BE" dirty="0"/>
              <a:t>…</a:t>
            </a:r>
          </a:p>
          <a:p>
            <a:endParaRPr lang="fr-FR" dirty="0"/>
          </a:p>
        </p:txBody>
      </p:sp>
      <p:sp>
        <p:nvSpPr>
          <p:cNvPr id="4" name="Espace réservé du numéro de diapositive 3">
            <a:extLst>
              <a:ext uri="{FF2B5EF4-FFF2-40B4-BE49-F238E27FC236}">
                <a16:creationId xmlns:a16="http://schemas.microsoft.com/office/drawing/2014/main" id="{40C6715D-EB50-794D-BE27-3D9ECF2C9CB2}"/>
              </a:ext>
            </a:extLst>
          </p:cNvPr>
          <p:cNvSpPr>
            <a:spLocks noGrp="1"/>
          </p:cNvSpPr>
          <p:nvPr>
            <p:ph type="sldNum" sz="quarter" idx="8"/>
          </p:nvPr>
        </p:nvSpPr>
        <p:spPr/>
        <p:txBody>
          <a:bodyPr/>
          <a:lstStyle/>
          <a:p>
            <a:pPr lvl="0"/>
            <a:fld id="{0303A65E-494F-0842-B219-23ADCC8FCD95}" type="slidenum">
              <a:rPr lang="fr-BE" smtClean="0"/>
              <a:t>25</a:t>
            </a:fld>
            <a:endParaRPr lang="fr-BE"/>
          </a:p>
        </p:txBody>
      </p:sp>
    </p:spTree>
    <p:extLst>
      <p:ext uri="{BB962C8B-B14F-4D97-AF65-F5344CB8AC3E}">
        <p14:creationId xmlns:p14="http://schemas.microsoft.com/office/powerpoint/2010/main" val="608007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9A89F-342A-5C4E-98F3-2763770C4A8C}"/>
              </a:ext>
            </a:extLst>
          </p:cNvPr>
          <p:cNvSpPr>
            <a:spLocks noGrp="1"/>
          </p:cNvSpPr>
          <p:nvPr>
            <p:ph type="title"/>
          </p:nvPr>
        </p:nvSpPr>
        <p:spPr/>
        <p:txBody>
          <a:bodyPr/>
          <a:lstStyle/>
          <a:p>
            <a:r>
              <a:rPr lang="fr-FR" dirty="0"/>
              <a:t>II. Les critiques d’acteurs clés…</a:t>
            </a:r>
          </a:p>
        </p:txBody>
      </p:sp>
      <p:sp>
        <p:nvSpPr>
          <p:cNvPr id="3" name="Espace réservé du contenu 2">
            <a:extLst>
              <a:ext uri="{FF2B5EF4-FFF2-40B4-BE49-F238E27FC236}">
                <a16:creationId xmlns:a16="http://schemas.microsoft.com/office/drawing/2014/main" id="{A230594B-653F-B74B-B3F2-2B5A55C3646B}"/>
              </a:ext>
            </a:extLst>
          </p:cNvPr>
          <p:cNvSpPr>
            <a:spLocks noGrp="1"/>
          </p:cNvSpPr>
          <p:nvPr>
            <p:ph idx="1"/>
          </p:nvPr>
        </p:nvSpPr>
        <p:spPr>
          <a:xfrm>
            <a:off x="288099" y="2179528"/>
            <a:ext cx="11093903" cy="4551471"/>
          </a:xfrm>
        </p:spPr>
        <p:txBody>
          <a:bodyPr>
            <a:normAutofit fontScale="85000" lnSpcReduction="20000"/>
          </a:bodyPr>
          <a:lstStyle/>
          <a:p>
            <a:pPr>
              <a:buFont typeface="Wingdings" pitchFamily="2" charset="2"/>
              <a:buChar char="Ø"/>
            </a:pPr>
            <a:endParaRPr lang="fr-BE" b="1" dirty="0"/>
          </a:p>
          <a:p>
            <a:pPr>
              <a:buFont typeface="Wingdings" pitchFamily="2" charset="2"/>
              <a:buChar char="Ø"/>
            </a:pPr>
            <a:r>
              <a:rPr lang="fr-BE" b="1" dirty="0"/>
              <a:t>Le Syndicat national des propriétaires et copropriétaires (SNPC) </a:t>
            </a:r>
            <a:r>
              <a:rPr lang="fr-BE" dirty="0"/>
              <a:t>:</a:t>
            </a:r>
          </a:p>
          <a:p>
            <a:pPr>
              <a:buFont typeface="Courier New" panose="02070309020205020404" pitchFamily="49" charset="0"/>
              <a:buChar char="o"/>
            </a:pPr>
            <a:r>
              <a:rPr lang="fr-BE" dirty="0"/>
              <a:t>Indique </a:t>
            </a:r>
            <a:r>
              <a:rPr lang="fr-BE" b="1" dirty="0"/>
              <a:t>ne pas avoir été consulté</a:t>
            </a:r>
            <a:r>
              <a:rPr lang="fr-BE" dirty="0"/>
              <a:t> sur ces différentes mesures, prévient que, selon l'évolution des textes, il compte </a:t>
            </a:r>
            <a:r>
              <a:rPr lang="fr-BE" b="1" dirty="0"/>
              <a:t>introduire tous les recours en annulation nécessaires, devant la Cour constitutionnelle</a:t>
            </a:r>
            <a:endParaRPr lang="fr-BE" dirty="0"/>
          </a:p>
          <a:p>
            <a:pPr>
              <a:buFont typeface="Courier New" panose="02070309020205020404" pitchFamily="49" charset="0"/>
              <a:buChar char="o"/>
            </a:pPr>
            <a:r>
              <a:rPr lang="fr-BE" dirty="0"/>
              <a:t>Le SNPC, qui est "</a:t>
            </a:r>
            <a:r>
              <a:rPr lang="fr-BE" i="1" dirty="0"/>
              <a:t>d'accord sur les adoptions de mesures visant à humaniser les expulsion</a:t>
            </a:r>
            <a:r>
              <a:rPr lang="fr-BE" dirty="0"/>
              <a:t>s", déplore la "</a:t>
            </a:r>
            <a:r>
              <a:rPr lang="fr-BE" i="1" dirty="0"/>
              <a:t>volonté manifeste de retarder les procédures au détriment des bailleurs</a:t>
            </a:r>
            <a:r>
              <a:rPr lang="fr-BE" dirty="0"/>
              <a:t> »(https://</a:t>
            </a:r>
            <a:r>
              <a:rPr lang="fr-BE" dirty="0" err="1"/>
              <a:t>www.lecho.be</a:t>
            </a:r>
            <a:r>
              <a:rPr lang="fr-BE" dirty="0"/>
              <a:t>/</a:t>
            </a:r>
            <a:r>
              <a:rPr lang="fr-BE" dirty="0" err="1"/>
              <a:t>economie</a:t>
            </a:r>
            <a:r>
              <a:rPr lang="fr-BE" dirty="0"/>
              <a:t>-politique/</a:t>
            </a:r>
            <a:r>
              <a:rPr lang="fr-BE" dirty="0" err="1"/>
              <a:t>belgique</a:t>
            </a:r>
            <a:r>
              <a:rPr lang="fr-BE" dirty="0"/>
              <a:t>/</a:t>
            </a:r>
            <a:r>
              <a:rPr lang="fr-BE" dirty="0" err="1"/>
              <a:t>bruxelles</a:t>
            </a:r>
            <a:r>
              <a:rPr lang="fr-BE" dirty="0"/>
              <a:t>/</a:t>
            </a:r>
            <a:r>
              <a:rPr lang="fr-BE" dirty="0" err="1"/>
              <a:t>bruxelles</a:t>
            </a:r>
            <a:r>
              <a:rPr lang="fr-BE" dirty="0"/>
              <a:t>-reforme-la-</a:t>
            </a:r>
            <a:r>
              <a:rPr lang="fr-BE" dirty="0" err="1"/>
              <a:t>procedure</a:t>
            </a:r>
            <a:r>
              <a:rPr lang="fr-BE" dirty="0"/>
              <a:t>-d-expulsion-domiciliaire/10384819.html)</a:t>
            </a:r>
          </a:p>
          <a:p>
            <a:pPr marL="0" indent="0">
              <a:buNone/>
            </a:pPr>
            <a:r>
              <a:rPr lang="fr-BE" b="1" dirty="0"/>
              <a:t> </a:t>
            </a:r>
          </a:p>
          <a:p>
            <a:pPr>
              <a:buFont typeface="Wingdings" pitchFamily="2" charset="2"/>
              <a:buChar char="Ø"/>
            </a:pPr>
            <a:r>
              <a:rPr lang="fr-BE" b="1" dirty="0"/>
              <a:t>Conférence des Juges de paix de l’arrondissement judiciaire de Bruxelles, avis du 15 juin 2023:</a:t>
            </a:r>
            <a:endParaRPr lang="fr-BE" dirty="0"/>
          </a:p>
          <a:p>
            <a:pPr>
              <a:buFont typeface="Courier New" panose="02070309020205020404" pitchFamily="49" charset="0"/>
              <a:buChar char="o"/>
            </a:pPr>
            <a:r>
              <a:rPr lang="fr-FR" dirty="0"/>
              <a:t>JP estiment </a:t>
            </a:r>
            <a:r>
              <a:rPr lang="fr-BE" dirty="0"/>
              <a:t>que plus l’introduction de l’affaire est rapide, plus on évite une spirale d’endettement dans le chef du locataire ; et que les JP ont une large marge de manœuvre pour organiser la temporalité lorsqu’il est nécessaire de prolonger la procédure et le maintien dans les lieux </a:t>
            </a:r>
          </a:p>
          <a:p>
            <a:pPr algn="just">
              <a:buFont typeface="Courier New" panose="02070309020205020404" pitchFamily="49" charset="0"/>
              <a:buChar char="o"/>
            </a:pPr>
            <a:r>
              <a:rPr lang="fr-BE" dirty="0"/>
              <a:t>« </a:t>
            </a:r>
            <a:r>
              <a:rPr lang="fr-BE" i="1" dirty="0"/>
              <a:t>Risque de goulot d’étranglement pour les expulsions fixées à la fin du moratoire hivernal, ainsi que de l’augmentation prévue du délai de fixation des affaires, il est à craindre que les affaires soient introduites de manière prématurée afin d’obtenir une décision judiciaire avant le moratoire, alors qu’une solution négociée aurait encore pu être trouvée. Pour les mêmes motifs, il est à craindre que le nombre d’</a:t>
            </a:r>
            <a:r>
              <a:rPr lang="fr-BE" b="1" i="1" dirty="0"/>
              <a:t>expulsions sauvages</a:t>
            </a:r>
            <a:r>
              <a:rPr lang="fr-BE" i="1" dirty="0"/>
              <a:t>, sans </a:t>
            </a:r>
            <a:r>
              <a:rPr lang="fr-BE" i="1" dirty="0" err="1"/>
              <a:t>contrôle</a:t>
            </a:r>
            <a:r>
              <a:rPr lang="fr-BE" i="1" dirty="0"/>
              <a:t> judiciaire, augmente. Il est par ailleurs regrettable que le projet d’ordonnance ne traite pas la question des sanctions </a:t>
            </a:r>
            <a:r>
              <a:rPr lang="fr-BE" i="1" dirty="0" err="1"/>
              <a:t>éventuelles</a:t>
            </a:r>
            <a:r>
              <a:rPr lang="fr-BE" i="1" dirty="0"/>
              <a:t> applicables aux expulsions illégales</a:t>
            </a:r>
            <a:r>
              <a:rPr lang="fr-BE" dirty="0"/>
              <a:t> ». (</a:t>
            </a:r>
            <a:r>
              <a:rPr lang="fr-BE" dirty="0" err="1"/>
              <a:t>qques</a:t>
            </a:r>
            <a:r>
              <a:rPr lang="fr-BE" dirty="0"/>
              <a:t> extraits disponibles ici : https://</a:t>
            </a:r>
            <a:r>
              <a:rPr lang="fr-BE" dirty="0" err="1"/>
              <a:t>www.snpc-nems.be</a:t>
            </a:r>
            <a:r>
              <a:rPr lang="fr-BE" dirty="0"/>
              <a:t>/</a:t>
            </a:r>
            <a:r>
              <a:rPr lang="fr-BE" dirty="0" err="1"/>
              <a:t>assets</a:t>
            </a:r>
            <a:r>
              <a:rPr lang="fr-BE" dirty="0"/>
              <a:t>/</a:t>
            </a:r>
            <a:r>
              <a:rPr lang="fr-BE" dirty="0" err="1"/>
              <a:t>le_cri</a:t>
            </a:r>
            <a:r>
              <a:rPr lang="fr-BE" dirty="0"/>
              <a:t>/LE-CRI-476_septembre-2023.pdf)</a:t>
            </a:r>
          </a:p>
          <a:p>
            <a:endParaRPr lang="fr-FR" dirty="0"/>
          </a:p>
        </p:txBody>
      </p:sp>
      <p:sp>
        <p:nvSpPr>
          <p:cNvPr id="4" name="Espace réservé du numéro de diapositive 3">
            <a:extLst>
              <a:ext uri="{FF2B5EF4-FFF2-40B4-BE49-F238E27FC236}">
                <a16:creationId xmlns:a16="http://schemas.microsoft.com/office/drawing/2014/main" id="{4049F5CD-53FC-684D-86E8-237CC34682FC}"/>
              </a:ext>
            </a:extLst>
          </p:cNvPr>
          <p:cNvSpPr>
            <a:spLocks noGrp="1"/>
          </p:cNvSpPr>
          <p:nvPr>
            <p:ph type="sldNum" sz="quarter" idx="8"/>
          </p:nvPr>
        </p:nvSpPr>
        <p:spPr/>
        <p:txBody>
          <a:bodyPr/>
          <a:lstStyle/>
          <a:p>
            <a:pPr lvl="0"/>
            <a:fld id="{0303A65E-494F-0842-B219-23ADCC8FCD95}" type="slidenum">
              <a:rPr lang="fr-BE" smtClean="0"/>
              <a:t>26</a:t>
            </a:fld>
            <a:endParaRPr lang="fr-BE"/>
          </a:p>
        </p:txBody>
      </p:sp>
    </p:spTree>
    <p:extLst>
      <p:ext uri="{BB962C8B-B14F-4D97-AF65-F5344CB8AC3E}">
        <p14:creationId xmlns:p14="http://schemas.microsoft.com/office/powerpoint/2010/main" val="2179062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9A89F-342A-5C4E-98F3-2763770C4A8C}"/>
              </a:ext>
            </a:extLst>
          </p:cNvPr>
          <p:cNvSpPr>
            <a:spLocks noGrp="1"/>
          </p:cNvSpPr>
          <p:nvPr>
            <p:ph type="title"/>
          </p:nvPr>
        </p:nvSpPr>
        <p:spPr/>
        <p:txBody>
          <a:bodyPr/>
          <a:lstStyle/>
          <a:p>
            <a:r>
              <a:rPr lang="fr-FR" dirty="0"/>
              <a:t>II. Les critiques d’acteurs clés…</a:t>
            </a:r>
          </a:p>
        </p:txBody>
      </p:sp>
      <p:sp>
        <p:nvSpPr>
          <p:cNvPr id="3" name="Espace réservé du contenu 2">
            <a:extLst>
              <a:ext uri="{FF2B5EF4-FFF2-40B4-BE49-F238E27FC236}">
                <a16:creationId xmlns:a16="http://schemas.microsoft.com/office/drawing/2014/main" id="{A230594B-653F-B74B-B3F2-2B5A55C3646B}"/>
              </a:ext>
            </a:extLst>
          </p:cNvPr>
          <p:cNvSpPr>
            <a:spLocks noGrp="1"/>
          </p:cNvSpPr>
          <p:nvPr>
            <p:ph idx="1"/>
          </p:nvPr>
        </p:nvSpPr>
        <p:spPr>
          <a:xfrm>
            <a:off x="288099" y="2179528"/>
            <a:ext cx="11093903" cy="4551471"/>
          </a:xfrm>
        </p:spPr>
        <p:txBody>
          <a:bodyPr>
            <a:normAutofit/>
          </a:bodyPr>
          <a:lstStyle/>
          <a:p>
            <a:pPr>
              <a:buFont typeface="Wingdings" pitchFamily="2" charset="2"/>
              <a:buChar char="Ø"/>
            </a:pPr>
            <a:endParaRPr lang="fr-BE" b="1" dirty="0"/>
          </a:p>
          <a:p>
            <a:pPr algn="just">
              <a:buFont typeface="Courier New" panose="02070309020205020404" pitchFamily="49" charset="0"/>
              <a:buChar char="o"/>
            </a:pPr>
            <a:r>
              <a:rPr lang="fr-BE" dirty="0">
                <a:latin typeface="Century Gothic" panose="020B0502020202020204" pitchFamily="34" charset="0"/>
              </a:rPr>
              <a:t>JP Uccle, 13.09.23, </a:t>
            </a:r>
            <a:r>
              <a:rPr lang="fr-FR" dirty="0">
                <a:latin typeface="Century Gothic" panose="020B0502020202020204" pitchFamily="34" charset="0"/>
                <a:ea typeface="ＭＳ Ｐゴシック" charset="0"/>
                <a:cs typeface="ＭＳ Ｐゴシック" charset="0"/>
              </a:rPr>
              <a:t>RG 23A1081</a:t>
            </a:r>
            <a:r>
              <a:rPr lang="fr-BE" dirty="0">
                <a:latin typeface="Century Gothic" panose="020B0502020202020204" pitchFamily="34" charset="0"/>
              </a:rPr>
              <a:t> : </a:t>
            </a:r>
            <a:r>
              <a:rPr lang="fr-BE" u="sng" dirty="0">
                <a:latin typeface="Century Gothic" panose="020B0502020202020204" pitchFamily="34" charset="0"/>
              </a:rPr>
              <a:t>https://</a:t>
            </a:r>
            <a:r>
              <a:rPr lang="fr-BE" u="sng" dirty="0" err="1">
                <a:latin typeface="Century Gothic" panose="020B0502020202020204" pitchFamily="34" charset="0"/>
              </a:rPr>
              <a:t>www.snpc-nems.be</a:t>
            </a:r>
            <a:r>
              <a:rPr lang="fr-BE" u="sng" dirty="0">
                <a:latin typeface="Century Gothic" panose="020B0502020202020204" pitchFamily="34" charset="0"/>
              </a:rPr>
              <a:t>/</a:t>
            </a:r>
            <a:r>
              <a:rPr lang="fr-BE" u="sng" dirty="0" err="1">
                <a:latin typeface="Century Gothic" panose="020B0502020202020204" pitchFamily="34" charset="0"/>
              </a:rPr>
              <a:t>assets</a:t>
            </a:r>
            <a:r>
              <a:rPr lang="fr-BE" u="sng" dirty="0">
                <a:latin typeface="Century Gothic" panose="020B0502020202020204" pitchFamily="34" charset="0"/>
              </a:rPr>
              <a:t>/documents/230918_JUGEMENT-DU-13.09.2023-JP-UCCLE_anonyme.pdf</a:t>
            </a:r>
            <a:endParaRPr lang="fr-BE" dirty="0">
              <a:latin typeface="Century Gothic" panose="020B0502020202020204" pitchFamily="34" charset="0"/>
            </a:endParaRPr>
          </a:p>
          <a:p>
            <a:pPr marL="1952625" algn="just">
              <a:buFont typeface="Police système Courant"/>
              <a:buChar char="-"/>
              <a:defRPr/>
            </a:pPr>
            <a:r>
              <a:rPr lang="fr-BE" dirty="0">
                <a:latin typeface="Century Gothic" panose="020B0502020202020204" pitchFamily="34" charset="0"/>
              </a:rPr>
              <a:t>Arriérés de loyers importants</a:t>
            </a:r>
          </a:p>
          <a:p>
            <a:pPr marL="1952625" algn="just">
              <a:buFont typeface="Police système Courant"/>
              <a:buChar char="-"/>
              <a:defRPr/>
            </a:pPr>
            <a:r>
              <a:rPr lang="fr-BE" dirty="0">
                <a:latin typeface="Century Gothic" panose="020B0502020202020204" pitchFamily="34" charset="0"/>
              </a:rPr>
              <a:t>Juge que la grille de loyers « n’est qu’un instrument [et] n’oblige en rien les parties » : endossement du principe de la convention-loi (art. 5.69 et 5.70 C. civ.) → pas de réduction du loyer</a:t>
            </a:r>
          </a:p>
          <a:p>
            <a:pPr marL="1952625" algn="just">
              <a:buFont typeface="Police système Courant"/>
              <a:buChar char="-"/>
              <a:defRPr/>
            </a:pPr>
            <a:r>
              <a:rPr lang="fr-BE" dirty="0">
                <a:latin typeface="Century Gothic" panose="020B0502020202020204" pitchFamily="34" charset="0"/>
              </a:rPr>
              <a:t>Résolution prononcée aux torts du preneur </a:t>
            </a:r>
          </a:p>
          <a:p>
            <a:pPr marL="1952625" algn="just">
              <a:buFont typeface="Police système Courant"/>
              <a:buChar char="-"/>
              <a:defRPr/>
            </a:pPr>
            <a:r>
              <a:rPr lang="fr-BE" dirty="0">
                <a:latin typeface="Century Gothic" panose="020B0502020202020204" pitchFamily="34" charset="0"/>
              </a:rPr>
              <a:t>Moratoire hivernal jugé discriminatoire (art. 11 de la Constitution) et portant atteinte au droit de propriété</a:t>
            </a:r>
          </a:p>
          <a:p>
            <a:pPr marL="1952625" algn="just">
              <a:buFont typeface="Police système Courant"/>
              <a:buChar char="-"/>
              <a:defRPr/>
            </a:pPr>
            <a:r>
              <a:rPr lang="fr-BE" dirty="0">
                <a:latin typeface="Century Gothic" panose="020B0502020202020204" pitchFamily="34" charset="0"/>
              </a:rPr>
              <a:t>Refus d’application de l’ordonnance du 23 juin 2023 par invocation – contestable - de l’art. 159 de la Constitution, écartement des dispositions utiles du CBL : Autorisation de l’expulsion pendant l’hiver</a:t>
            </a:r>
          </a:p>
          <a:p>
            <a:pPr>
              <a:buFont typeface="Courier New" panose="02070309020205020404" pitchFamily="49" charset="0"/>
              <a:buChar char="o"/>
            </a:pPr>
            <a:endParaRPr lang="fr-BE" dirty="0"/>
          </a:p>
          <a:p>
            <a:endParaRPr lang="fr-FR" dirty="0"/>
          </a:p>
        </p:txBody>
      </p:sp>
      <p:sp>
        <p:nvSpPr>
          <p:cNvPr id="4" name="Espace réservé du numéro de diapositive 3">
            <a:extLst>
              <a:ext uri="{FF2B5EF4-FFF2-40B4-BE49-F238E27FC236}">
                <a16:creationId xmlns:a16="http://schemas.microsoft.com/office/drawing/2014/main" id="{4049F5CD-53FC-684D-86E8-237CC34682FC}"/>
              </a:ext>
            </a:extLst>
          </p:cNvPr>
          <p:cNvSpPr>
            <a:spLocks noGrp="1"/>
          </p:cNvSpPr>
          <p:nvPr>
            <p:ph type="sldNum" sz="quarter" idx="8"/>
          </p:nvPr>
        </p:nvSpPr>
        <p:spPr/>
        <p:txBody>
          <a:bodyPr/>
          <a:lstStyle/>
          <a:p>
            <a:pPr lvl="0"/>
            <a:fld id="{0303A65E-494F-0842-B219-23ADCC8FCD95}" type="slidenum">
              <a:rPr lang="fr-BE" smtClean="0"/>
              <a:t>27</a:t>
            </a:fld>
            <a:endParaRPr lang="fr-BE"/>
          </a:p>
        </p:txBody>
      </p:sp>
    </p:spTree>
    <p:extLst>
      <p:ext uri="{BB962C8B-B14F-4D97-AF65-F5344CB8AC3E}">
        <p14:creationId xmlns:p14="http://schemas.microsoft.com/office/powerpoint/2010/main" val="3900851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AABDF-0A80-BC4B-BA7C-B409F5E8B6CF}"/>
              </a:ext>
            </a:extLst>
          </p:cNvPr>
          <p:cNvSpPr>
            <a:spLocks noGrp="1"/>
          </p:cNvSpPr>
          <p:nvPr>
            <p:ph type="title"/>
          </p:nvPr>
        </p:nvSpPr>
        <p:spPr/>
        <p:txBody>
          <a:bodyPr>
            <a:normAutofit fontScale="90000"/>
          </a:bodyPr>
          <a:lstStyle/>
          <a:p>
            <a:r>
              <a:rPr lang="fr-FR" dirty="0"/>
              <a:t>III. Les regrets des acteurs de défense du droit au logement</a:t>
            </a:r>
          </a:p>
        </p:txBody>
      </p:sp>
      <p:sp>
        <p:nvSpPr>
          <p:cNvPr id="3" name="Espace réservé du contenu 2">
            <a:extLst>
              <a:ext uri="{FF2B5EF4-FFF2-40B4-BE49-F238E27FC236}">
                <a16:creationId xmlns:a16="http://schemas.microsoft.com/office/drawing/2014/main" id="{B5D4D6C7-4617-5F4C-B980-7742C396F867}"/>
              </a:ext>
            </a:extLst>
          </p:cNvPr>
          <p:cNvSpPr>
            <a:spLocks noGrp="1"/>
          </p:cNvSpPr>
          <p:nvPr>
            <p:ph idx="1"/>
          </p:nvPr>
        </p:nvSpPr>
        <p:spPr>
          <a:xfrm>
            <a:off x="152400" y="2171700"/>
            <a:ext cx="11811000" cy="4483100"/>
          </a:xfrm>
        </p:spPr>
        <p:txBody>
          <a:bodyPr>
            <a:normAutofit fontScale="55000" lnSpcReduction="20000"/>
          </a:bodyPr>
          <a:lstStyle/>
          <a:p>
            <a:pPr marL="0" indent="0" algn="just">
              <a:buNone/>
            </a:pPr>
            <a:endParaRPr lang="fr-BE" sz="2600" b="1" dirty="0"/>
          </a:p>
          <a:p>
            <a:pPr marL="0" indent="0" algn="just">
              <a:buNone/>
            </a:pPr>
            <a:endParaRPr lang="fr-BE" sz="2600" b="1" dirty="0"/>
          </a:p>
          <a:p>
            <a:pPr algn="just">
              <a:buFont typeface="Wingdings" pitchFamily="2" charset="2"/>
              <a:buChar char="Ø"/>
            </a:pPr>
            <a:r>
              <a:rPr lang="fr-BE" sz="2700" b="1" dirty="0"/>
              <a:t>Absence d’encadrement contraignant du marché locatif </a:t>
            </a:r>
            <a:r>
              <a:rPr lang="fr-BE" sz="2700" dirty="0"/>
              <a:t>provoquant la baisse les loyers. Les loyers du marché ne sont ni raisonnables, ni justes, ni objectifs. Ils sont le résultat d’un modèle économique qui privilégie le profit individuel au détriment du bien commun</a:t>
            </a:r>
          </a:p>
          <a:p>
            <a:pPr algn="just">
              <a:buFont typeface="Wingdings" pitchFamily="2" charset="2"/>
              <a:buChar char="Ø"/>
            </a:pPr>
            <a:r>
              <a:rPr lang="fr-FR" sz="2700" b="1" dirty="0"/>
              <a:t>Absence de Fonds régional d’apurement des dettes de loyers, </a:t>
            </a:r>
            <a:r>
              <a:rPr lang="fr-FR" sz="2700" dirty="0"/>
              <a:t>intervenant en amont de toute procédure judiciaire</a:t>
            </a:r>
          </a:p>
          <a:p>
            <a:pPr algn="just">
              <a:buFont typeface="Wingdings" pitchFamily="2" charset="2"/>
              <a:buChar char="Ø"/>
            </a:pPr>
            <a:r>
              <a:rPr lang="fr-FR" sz="2700" b="1" dirty="0"/>
              <a:t>Non consécration du principe « Pas d’expulsion sans relogement », </a:t>
            </a:r>
            <a:r>
              <a:rPr lang="fr-FR" sz="2700" dirty="0"/>
              <a:t>y compris dans les cas où le locataire n’a pas commis d’impayés</a:t>
            </a:r>
          </a:p>
          <a:p>
            <a:pPr algn="just">
              <a:buFont typeface="Wingdings" pitchFamily="2" charset="2"/>
              <a:buChar char="Ø"/>
            </a:pPr>
            <a:r>
              <a:rPr lang="fr-FR" sz="2700" b="1" dirty="0"/>
              <a:t>Absence de sanction forfaitaire, prévue par la « loi », des bailleurs qui expulsent illégalement/</a:t>
            </a:r>
            <a:r>
              <a:rPr lang="fr-FR" sz="2700" b="1"/>
              <a:t>sauvagement </a:t>
            </a:r>
            <a:endParaRPr lang="fr-FR" sz="2700" b="1" dirty="0"/>
          </a:p>
          <a:p>
            <a:pPr algn="just">
              <a:buFont typeface="Wingdings" pitchFamily="2" charset="2"/>
              <a:buChar char="Ø"/>
            </a:pPr>
            <a:r>
              <a:rPr lang="fr-FR" sz="2700" b="1" dirty="0"/>
              <a:t>Absence de limitation des indemnités de résolution : </a:t>
            </a:r>
            <a:r>
              <a:rPr lang="fr-FR" sz="2700" dirty="0"/>
              <a:t>il faudrait une limitation des indemnités à un 1 mois de loyer maximum, largement suffisant pour compenser un éventuel et court vide locatif</a:t>
            </a:r>
            <a:r>
              <a:rPr lang="fr-BE" sz="2700" dirty="0"/>
              <a:t> </a:t>
            </a:r>
          </a:p>
          <a:p>
            <a:pPr algn="just">
              <a:buFont typeface="Wingdings" pitchFamily="2" charset="2"/>
              <a:buChar char="Ø"/>
            </a:pPr>
            <a:r>
              <a:rPr lang="fr-BE" sz="2700" b="1" dirty="0"/>
              <a:t>Absence de concertation organisée entre juges de paix : pour encourager des pratiques, </a:t>
            </a:r>
            <a:r>
              <a:rPr lang="fr-BE" sz="2700" dirty="0"/>
              <a:t>telles une descente du juge, pour savoir s’il y a des enfants, ou une personne âgée (art. 806 CJ. permet au juge, même en cas de défaut, d’agir au nom de l’ordre public)</a:t>
            </a:r>
          </a:p>
          <a:p>
            <a:pPr marL="0" indent="0" algn="just">
              <a:buNone/>
            </a:pPr>
            <a:endParaRPr lang="fr-BE" sz="2700" dirty="0"/>
          </a:p>
          <a:p>
            <a:pPr marL="0" indent="0" algn="just">
              <a:buNone/>
            </a:pPr>
            <a:r>
              <a:rPr lang="fr-BE" sz="2700" dirty="0" err="1"/>
              <a:t>Voy</a:t>
            </a:r>
            <a:r>
              <a:rPr lang="fr-BE" sz="2700" dirty="0"/>
              <a:t>. le </a:t>
            </a:r>
            <a:r>
              <a:rPr lang="fr-BE" sz="2700" dirty="0" err="1"/>
              <a:t>Memorandum</a:t>
            </a:r>
            <a:r>
              <a:rPr lang="fr-BE" sz="2700" dirty="0"/>
              <a:t> des 59 associations membres du Rassemblement bruxellois pour le droit à l’habitat s http://</a:t>
            </a:r>
            <a:r>
              <a:rPr lang="fr-BE" sz="2700" dirty="0" err="1"/>
              <a:t>rbdh-bbrow.be</a:t>
            </a:r>
            <a:r>
              <a:rPr lang="fr-BE" sz="2700" dirty="0"/>
              <a:t>/IMG/</a:t>
            </a:r>
            <a:r>
              <a:rPr lang="fr-BE" sz="2700" dirty="0" err="1"/>
              <a:t>pdf</a:t>
            </a:r>
            <a:r>
              <a:rPr lang="fr-BE" sz="2700" dirty="0"/>
              <a:t>/RBDH-Memorandum-2023.pdf</a:t>
            </a:r>
          </a:p>
          <a:p>
            <a:pPr>
              <a:buFont typeface="Wingdings" pitchFamily="2" charset="2"/>
              <a:buChar char="Ø"/>
            </a:pPr>
            <a:endParaRPr lang="fr-BE" b="1" dirty="0"/>
          </a:p>
          <a:p>
            <a:pPr marL="0" indent="0">
              <a:buNone/>
            </a:pPr>
            <a:endParaRPr lang="fr-BE" dirty="0"/>
          </a:p>
          <a:p>
            <a:pPr>
              <a:buFont typeface="Wingdings" pitchFamily="2" charset="2"/>
              <a:buChar char="Ø"/>
            </a:pPr>
            <a:endParaRPr lang="fr-FR" dirty="0"/>
          </a:p>
        </p:txBody>
      </p:sp>
      <p:sp>
        <p:nvSpPr>
          <p:cNvPr id="4" name="Espace réservé du numéro de diapositive 3">
            <a:extLst>
              <a:ext uri="{FF2B5EF4-FFF2-40B4-BE49-F238E27FC236}">
                <a16:creationId xmlns:a16="http://schemas.microsoft.com/office/drawing/2014/main" id="{738E5934-1889-0F4B-A5A1-A85A7DD713C8}"/>
              </a:ext>
            </a:extLst>
          </p:cNvPr>
          <p:cNvSpPr>
            <a:spLocks noGrp="1"/>
          </p:cNvSpPr>
          <p:nvPr>
            <p:ph type="sldNum" sz="quarter" idx="8"/>
          </p:nvPr>
        </p:nvSpPr>
        <p:spPr/>
        <p:txBody>
          <a:bodyPr/>
          <a:lstStyle/>
          <a:p>
            <a:pPr lvl="0"/>
            <a:fld id="{0303A65E-494F-0842-B219-23ADCC8FCD95}" type="slidenum">
              <a:rPr lang="fr-BE" smtClean="0"/>
              <a:t>28</a:t>
            </a:fld>
            <a:endParaRPr lang="fr-BE"/>
          </a:p>
        </p:txBody>
      </p:sp>
    </p:spTree>
    <p:extLst>
      <p:ext uri="{BB962C8B-B14F-4D97-AF65-F5344CB8AC3E}">
        <p14:creationId xmlns:p14="http://schemas.microsoft.com/office/powerpoint/2010/main" val="375319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AABDF-0A80-BC4B-BA7C-B409F5E8B6CF}"/>
              </a:ext>
            </a:extLst>
          </p:cNvPr>
          <p:cNvSpPr>
            <a:spLocks noGrp="1"/>
          </p:cNvSpPr>
          <p:nvPr>
            <p:ph type="title"/>
          </p:nvPr>
        </p:nvSpPr>
        <p:spPr/>
        <p:txBody>
          <a:bodyPr>
            <a:normAutofit/>
          </a:bodyPr>
          <a:lstStyle/>
          <a:p>
            <a:r>
              <a:rPr lang="fr-FR" dirty="0"/>
              <a:t>IV. Jurisprudences utiles</a:t>
            </a:r>
          </a:p>
        </p:txBody>
      </p:sp>
      <p:sp>
        <p:nvSpPr>
          <p:cNvPr id="3" name="Espace réservé du contenu 2">
            <a:extLst>
              <a:ext uri="{FF2B5EF4-FFF2-40B4-BE49-F238E27FC236}">
                <a16:creationId xmlns:a16="http://schemas.microsoft.com/office/drawing/2014/main" id="{B5D4D6C7-4617-5F4C-B980-7742C396F867}"/>
              </a:ext>
            </a:extLst>
          </p:cNvPr>
          <p:cNvSpPr>
            <a:spLocks noGrp="1"/>
          </p:cNvSpPr>
          <p:nvPr>
            <p:ph idx="1"/>
          </p:nvPr>
        </p:nvSpPr>
        <p:spPr>
          <a:xfrm>
            <a:off x="375781" y="2066796"/>
            <a:ext cx="11173216" cy="4434212"/>
          </a:xfrm>
        </p:spPr>
        <p:txBody>
          <a:bodyPr>
            <a:normAutofit fontScale="85000" lnSpcReduction="20000"/>
          </a:bodyPr>
          <a:lstStyle/>
          <a:p>
            <a:pPr marL="0" indent="0">
              <a:buNone/>
            </a:pPr>
            <a:endParaRPr lang="fr-BE" b="1" dirty="0"/>
          </a:p>
          <a:p>
            <a:pPr algn="just">
              <a:buFont typeface="Wingdings" pitchFamily="2" charset="2"/>
              <a:buChar char="Ø"/>
            </a:pPr>
            <a:endParaRPr lang="fr-BE" b="1" dirty="0"/>
          </a:p>
          <a:p>
            <a:pPr algn="just">
              <a:buFont typeface="Wingdings" pitchFamily="2" charset="2"/>
              <a:buChar char="Ø"/>
            </a:pPr>
            <a:r>
              <a:rPr lang="fr-BE" b="1" dirty="0"/>
              <a:t>TPI </a:t>
            </a:r>
            <a:r>
              <a:rPr lang="fr-BE" b="1" dirty="0" err="1"/>
              <a:t>Bxl</a:t>
            </a:r>
            <a:r>
              <a:rPr lang="fr-BE" b="1" dirty="0"/>
              <a:t>, en référé, </a:t>
            </a:r>
            <a:r>
              <a:rPr lang="fr-FR" b="1" dirty="0"/>
              <a:t>14.07.2022, </a:t>
            </a:r>
            <a:r>
              <a:rPr lang="fr-BE" b="1" dirty="0" err="1"/>
              <a:t>n°RG</a:t>
            </a:r>
            <a:r>
              <a:rPr lang="fr-BE" b="1" dirty="0"/>
              <a:t> : 22/73/C</a:t>
            </a:r>
            <a:r>
              <a:rPr lang="fr-FR" b="1" dirty="0"/>
              <a:t> : suspension de l’expulsion jusqu’à ce qu’un jugement soit rendu au fond</a:t>
            </a:r>
            <a:r>
              <a:rPr lang="fr-FR" dirty="0"/>
              <a:t> à défaut pour les locataires d’avoir trouvé une solution de relogement/hébergement malgré un jugement exécutoire rendu en première instance obtenu par une SISP</a:t>
            </a:r>
            <a:r>
              <a:rPr lang="fr-FR" b="1" dirty="0"/>
              <a:t>:</a:t>
            </a:r>
          </a:p>
          <a:p>
            <a:pPr marL="457200" lvl="1" indent="0">
              <a:buNone/>
            </a:pPr>
            <a:r>
              <a:rPr lang="fr-FR" dirty="0"/>
              <a:t>« </a:t>
            </a:r>
            <a:r>
              <a:rPr lang="fr-FR" i="1" dirty="0"/>
              <a:t>L’expulsion aurait des conséquences dramatiques pour Madame et ses enfants, précipités du jour au lendemain dans une situation de précarité sociale et économique particulièrement déstabilisante et traumatisante, affectant l’équilibre et la cohésion de la famille mais aussi l’équilibre personnel de chacun de ses membres (…). </a:t>
            </a:r>
            <a:endParaRPr lang="fr-BE" dirty="0"/>
          </a:p>
          <a:p>
            <a:pPr marL="457200" lvl="1" indent="0">
              <a:buNone/>
            </a:pPr>
            <a:r>
              <a:rPr lang="fr-FR" i="1" dirty="0"/>
              <a:t>L’affirmation que Madame pourrait trouver un nouveau logement sur le marché privé est peu réaliste compte tenu de sa situation et de ses revenus particulièrement limités. Elle émarge à la mutuelle et sort à peine d’une médiation de dette (…). </a:t>
            </a:r>
            <a:endParaRPr lang="fr-BE" dirty="0"/>
          </a:p>
          <a:p>
            <a:pPr marL="457200" lvl="1" indent="0">
              <a:buNone/>
            </a:pPr>
            <a:r>
              <a:rPr lang="fr-FR" i="1" dirty="0"/>
              <a:t>Madame est en réalité dépendante des pouvoirs publics pour se loger, sa situation financière ne lui permettant pas d’envisager de façon réaliste une entrée sur le marché privé, à tout le moins pour décrocher un logement décent</a:t>
            </a:r>
            <a:r>
              <a:rPr lang="fr-FR" dirty="0"/>
              <a:t> »</a:t>
            </a:r>
            <a:endParaRPr lang="fr-BE" b="1" dirty="0"/>
          </a:p>
          <a:p>
            <a:pPr algn="just">
              <a:buFont typeface="Wingdings" pitchFamily="2" charset="2"/>
              <a:buChar char="Ø"/>
            </a:pPr>
            <a:r>
              <a:rPr lang="fr-BE" b="1" dirty="0"/>
              <a:t>TPI </a:t>
            </a:r>
            <a:r>
              <a:rPr lang="fr-BE" b="1" dirty="0" err="1"/>
              <a:t>Bxl</a:t>
            </a:r>
            <a:r>
              <a:rPr lang="fr-BE" b="1" dirty="0"/>
              <a:t>, 6.07.2023, </a:t>
            </a:r>
            <a:r>
              <a:rPr lang="fr-BE" b="1" dirty="0" err="1"/>
              <a:t>n°RG</a:t>
            </a:r>
            <a:r>
              <a:rPr lang="fr-BE" b="1" dirty="0"/>
              <a:t> : 23/1741/A : </a:t>
            </a:r>
          </a:p>
          <a:p>
            <a:pPr lvl="1" algn="just">
              <a:buFont typeface="Wingdings" pitchFamily="2" charset="2"/>
              <a:buChar char="Ø"/>
            </a:pPr>
            <a:r>
              <a:rPr lang="fr-BE" dirty="0"/>
              <a:t>Suspension de l’exécution provisoire d’une expulsion, autorisée par le JP d’Anderlecht, 1</a:t>
            </a:r>
            <a:r>
              <a:rPr lang="fr-BE" baseline="30000" dirty="0"/>
              <a:t>er</a:t>
            </a:r>
            <a:r>
              <a:rPr lang="fr-BE" dirty="0"/>
              <a:t> canton, dans un jugement du 14 avril 2023 rendu par défaut</a:t>
            </a:r>
          </a:p>
          <a:p>
            <a:pPr lvl="1" algn="just">
              <a:buFont typeface="Wingdings" pitchFamily="2" charset="2"/>
              <a:buChar char="Ø"/>
            </a:pPr>
            <a:r>
              <a:rPr lang="fr-BE" dirty="0"/>
              <a:t>Application des articles 1066 al. 2, 6° et 1402 du Code judiciaire</a:t>
            </a:r>
          </a:p>
          <a:p>
            <a:pPr marL="0" indent="0">
              <a:buNone/>
            </a:pPr>
            <a:endParaRPr lang="fr-BE" dirty="0"/>
          </a:p>
          <a:p>
            <a:pPr>
              <a:buFont typeface="Wingdings" pitchFamily="2" charset="2"/>
              <a:buChar char="Ø"/>
            </a:pPr>
            <a:endParaRPr lang="fr-FR" dirty="0"/>
          </a:p>
        </p:txBody>
      </p:sp>
      <p:sp>
        <p:nvSpPr>
          <p:cNvPr id="4" name="Espace réservé du numéro de diapositive 3">
            <a:extLst>
              <a:ext uri="{FF2B5EF4-FFF2-40B4-BE49-F238E27FC236}">
                <a16:creationId xmlns:a16="http://schemas.microsoft.com/office/drawing/2014/main" id="{738E5934-1889-0F4B-A5A1-A85A7DD713C8}"/>
              </a:ext>
            </a:extLst>
          </p:cNvPr>
          <p:cNvSpPr>
            <a:spLocks noGrp="1"/>
          </p:cNvSpPr>
          <p:nvPr>
            <p:ph type="sldNum" sz="quarter" idx="8"/>
          </p:nvPr>
        </p:nvSpPr>
        <p:spPr/>
        <p:txBody>
          <a:bodyPr/>
          <a:lstStyle/>
          <a:p>
            <a:pPr lvl="0"/>
            <a:fld id="{0303A65E-494F-0842-B219-23ADCC8FCD95}" type="slidenum">
              <a:rPr lang="fr-BE" smtClean="0"/>
              <a:t>29</a:t>
            </a:fld>
            <a:endParaRPr lang="fr-BE"/>
          </a:p>
        </p:txBody>
      </p:sp>
    </p:spTree>
    <p:extLst>
      <p:ext uri="{BB962C8B-B14F-4D97-AF65-F5344CB8AC3E}">
        <p14:creationId xmlns:p14="http://schemas.microsoft.com/office/powerpoint/2010/main" val="53755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a:xfrm>
            <a:off x="673099" y="447187"/>
            <a:ext cx="11067383" cy="970452"/>
          </a:xfrm>
        </p:spPr>
        <p:txBody>
          <a:bodyPr>
            <a:normAutofit fontScale="90000"/>
          </a:bodyPr>
          <a:lstStyle/>
          <a:p>
            <a:pPr lvl="0"/>
            <a:r>
              <a:rPr lang="fr-FR" dirty="0"/>
              <a:t>Introduction : le logement, un droit fondamental</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75574" y="2392471"/>
            <a:ext cx="11490440" cy="4524315"/>
          </a:xfrm>
          <a:prstGeom prst="rect">
            <a:avLst/>
          </a:prstGeom>
          <a:noFill/>
          <a:ln cap="rnd">
            <a:noFill/>
          </a:ln>
        </p:spPr>
        <p:txBody>
          <a:bodyPr vert="horz" wrap="square" lIns="91440" tIns="45720" rIns="91440" bIns="45720" anchor="t" anchorCtr="0" compatLnSpc="1">
            <a:spAutoFit/>
          </a:bodyPr>
          <a:lstStyle/>
          <a:p>
            <a:pPr marL="285750" marR="0" lvl="0" indent="-285750" algn="just" defTabSz="4572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L’accès/maintien au logement, un droit fondamental, dont la réalisation doit être en progression constante</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a:p>
            <a:pPr marL="742950" marR="0" lvl="1" indent="-285750" algn="just"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Obligation des pouvoirs publics d’agir pour réaliser progressivement les conditions nécessaires à la réalisation du droit. Etats doivent avancer dans réalisation des conditions requises, à échéance raisonnable, au prix de progrès mesurables, en utilisant les ressources utiles. Le maintien au logement soulève la responsabilité de l’Etat – les expulsions = question politique</a:t>
            </a:r>
          </a:p>
          <a:p>
            <a:pPr marL="742950" marR="0" lvl="1" indent="-285750" algn="just"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a:p>
            <a:pPr marL="742950" marR="0" lvl="1" indent="-285750" algn="just" defTabSz="4572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Etats doivent non seulement offrir un cadre juridique, mais dégager des ressources et établir des procédures propres à assurer la garantie des droits – les mesures doivent notamment permettre l’accès et le maintien au logement des personnes vulnérables, parmi lesquelles celles aux revenus modestes et les familles monoparentales </a:t>
            </a:r>
          </a:p>
          <a:p>
            <a:pPr marL="4572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dirty="0">
                <a:solidFill>
                  <a:srgbClr val="000000"/>
                </a:solidFill>
                <a:uFillTx/>
                <a:latin typeface="Century Gothic"/>
              </a:rPr>
              <a:t>	(CEDS, </a:t>
            </a:r>
            <a:r>
              <a:rPr lang="fr-BE" sz="1800" b="0" i="1" u="none" strike="noStrike" kern="1200" cap="none" spc="0" baseline="0" dirty="0">
                <a:solidFill>
                  <a:srgbClr val="000000"/>
                </a:solidFill>
                <a:uFillTx/>
                <a:latin typeface="Century Gothic"/>
              </a:rPr>
              <a:t>ATD-Quart Monde c./ France</a:t>
            </a:r>
            <a:r>
              <a:rPr lang="fr-BE" sz="1800" b="0" i="0" u="none" strike="noStrike" kern="1200" cap="none" spc="0" baseline="0" dirty="0">
                <a:solidFill>
                  <a:srgbClr val="000000"/>
                </a:solidFill>
                <a:uFillTx/>
                <a:latin typeface="Century Gothic"/>
              </a:rPr>
              <a:t>, n°33/2006, et CEDS, </a:t>
            </a:r>
            <a:r>
              <a:rPr lang="fr-BE" sz="1800" b="0" i="1" u="none" strike="noStrike" kern="1200" cap="none" spc="0" baseline="0" dirty="0" err="1">
                <a:solidFill>
                  <a:srgbClr val="000000"/>
                </a:solidFill>
                <a:uFillTx/>
                <a:latin typeface="Century Gothic"/>
              </a:rPr>
              <a:t>Feantsa</a:t>
            </a:r>
            <a:r>
              <a:rPr lang="fr-BE" sz="1800" b="0" i="1" u="none" strike="noStrike" kern="1200" cap="none" spc="0" baseline="0" dirty="0">
                <a:solidFill>
                  <a:srgbClr val="000000"/>
                </a:solidFill>
                <a:uFillTx/>
                <a:latin typeface="Century Gothic"/>
              </a:rPr>
              <a:t> c./ France</a:t>
            </a:r>
            <a:r>
              <a:rPr lang="fr-BE" sz="1800" b="0" i="0" u="none" strike="noStrike" kern="1200" cap="none" spc="0" baseline="0" dirty="0">
                <a:solidFill>
                  <a:srgbClr val="000000"/>
                </a:solidFill>
                <a:uFillTx/>
                <a:latin typeface="Century Gothic"/>
              </a:rPr>
              <a:t>, n°39/2006, 5 	décembre 2007)</a:t>
            </a:r>
          </a:p>
          <a:p>
            <a:pPr marL="4572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a:p>
            <a:pPr marL="4572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3</a:t>
            </a:fld>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5CCCB-E76A-3E08-F31A-12251622DDE8}"/>
              </a:ext>
            </a:extLst>
          </p:cNvPr>
          <p:cNvSpPr>
            <a:spLocks noGrp="1"/>
          </p:cNvSpPr>
          <p:nvPr>
            <p:ph type="title"/>
          </p:nvPr>
        </p:nvSpPr>
        <p:spPr/>
        <p:txBody>
          <a:bodyPr>
            <a:normAutofit fontScale="90000"/>
          </a:bodyPr>
          <a:lstStyle/>
          <a:p>
            <a:br>
              <a:rPr lang="fr-BE" dirty="0"/>
            </a:br>
            <a:r>
              <a:rPr lang="fr-BE" dirty="0"/>
              <a:t>Sources doctrinales utiles :</a:t>
            </a:r>
            <a:br>
              <a:rPr lang="fr-BE" dirty="0"/>
            </a:br>
            <a:endParaRPr lang="fr-FR" dirty="0"/>
          </a:p>
        </p:txBody>
      </p:sp>
      <p:sp>
        <p:nvSpPr>
          <p:cNvPr id="4" name="Espace réservé du contenu 3">
            <a:extLst>
              <a:ext uri="{FF2B5EF4-FFF2-40B4-BE49-F238E27FC236}">
                <a16:creationId xmlns:a16="http://schemas.microsoft.com/office/drawing/2014/main" id="{89A7EA50-D9A1-03EB-4960-8DB1C5A9C099}"/>
              </a:ext>
            </a:extLst>
          </p:cNvPr>
          <p:cNvSpPr>
            <a:spLocks noGrp="1"/>
          </p:cNvSpPr>
          <p:nvPr>
            <p:ph idx="4294967295"/>
          </p:nvPr>
        </p:nvSpPr>
        <p:spPr>
          <a:xfrm>
            <a:off x="212942" y="2016690"/>
            <a:ext cx="11686784" cy="4935255"/>
          </a:xfrm>
        </p:spPr>
        <p:txBody>
          <a:bodyPr>
            <a:normAutofit fontScale="85000" lnSpcReduction="10000"/>
          </a:bodyPr>
          <a:lstStyle/>
          <a:p>
            <a:pPr>
              <a:buFont typeface="Wingdings" panose="05000000000000000000" pitchFamily="2" charset="2"/>
              <a:buChar char="Ø"/>
            </a:pPr>
            <a:endParaRPr lang="fr-BE" dirty="0"/>
          </a:p>
          <a:p>
            <a:pPr>
              <a:buFont typeface="Wingdings" panose="05000000000000000000" pitchFamily="2" charset="2"/>
              <a:buChar char="Ø"/>
            </a:pPr>
            <a:endParaRPr lang="fr-BE" dirty="0"/>
          </a:p>
          <a:p>
            <a:pPr marL="0" indent="0">
              <a:buNone/>
            </a:pPr>
            <a:endParaRPr lang="fr-BE" sz="2000" dirty="0"/>
          </a:p>
          <a:p>
            <a:pPr marL="0" indent="0">
              <a:buNone/>
            </a:pPr>
            <a:endParaRPr lang="fr-BE" sz="2000" u="sng" dirty="0"/>
          </a:p>
          <a:p>
            <a:pPr>
              <a:buFont typeface="Courier New" panose="02070309020205020404" pitchFamily="49" charset="0"/>
              <a:buChar char="o"/>
            </a:pPr>
            <a:r>
              <a:rPr lang="fr-BE" sz="2100" dirty="0"/>
              <a:t>Pernelle </a:t>
            </a:r>
            <a:r>
              <a:rPr lang="fr-BE" sz="2100" dirty="0" err="1"/>
              <a:t>Godart</a:t>
            </a:r>
            <a:r>
              <a:rPr lang="fr-BE" sz="2100" dirty="0"/>
              <a:t>, Eva </a:t>
            </a:r>
            <a:r>
              <a:rPr lang="fr-BE" sz="2100" dirty="0" err="1"/>
              <a:t>Swyngedouw</a:t>
            </a:r>
            <a:r>
              <a:rPr lang="fr-BE" sz="2100" dirty="0"/>
              <a:t>, Mathieu Van </a:t>
            </a:r>
            <a:r>
              <a:rPr lang="fr-BE" sz="2100" dirty="0" err="1"/>
              <a:t>Criekingen</a:t>
            </a:r>
            <a:r>
              <a:rPr lang="fr-BE" sz="2100" dirty="0"/>
              <a:t> et Bas van Heur, « Les expulsions de logement à Bruxelles : combien, qui et où ? », 2023, </a:t>
            </a:r>
            <a:r>
              <a:rPr lang="fr-BE" sz="2100" dirty="0">
                <a:hlinkClick r:id="rId2"/>
              </a:rPr>
              <a:t>https://journals.openedition.org/brussels/6434</a:t>
            </a:r>
            <a:r>
              <a:rPr lang="fr-BE" sz="2100" dirty="0"/>
              <a:t> </a:t>
            </a:r>
          </a:p>
          <a:p>
            <a:pPr>
              <a:buFont typeface="Courier New" panose="02070309020205020404" pitchFamily="49" charset="0"/>
              <a:buChar char="o"/>
            </a:pPr>
            <a:r>
              <a:rPr lang="fr-BE" sz="2100" dirty="0">
                <a:solidFill>
                  <a:schemeClr val="tx1"/>
                </a:solidFill>
                <a:hlinkClick r:id="rId3">
                  <a:extLst>
                    <a:ext uri="{A12FA001-AC4F-418D-AE19-62706E023703}">
                      <ahyp:hlinkClr xmlns:ahyp="http://schemas.microsoft.com/office/drawing/2018/hyperlinkcolor" val="tx"/>
                    </a:ext>
                  </a:extLst>
                </a:hlinkClick>
              </a:rPr>
              <a:t>François Ghesquière, </a:t>
            </a:r>
            <a:r>
              <a:rPr lang="fr-BE" sz="2100" dirty="0">
                <a:solidFill>
                  <a:schemeClr val="tx1"/>
                </a:solidFill>
              </a:rPr>
              <a:t>« </a:t>
            </a:r>
            <a:r>
              <a:rPr lang="fr-BE" sz="2100" dirty="0"/>
              <a:t>Qui sont les bailleurs en Belgique ? », 3 avril 2023, </a:t>
            </a:r>
            <a:r>
              <a:rPr lang="fr-BE" sz="2100" dirty="0">
                <a:hlinkClick r:id="rId4"/>
              </a:rPr>
              <a:t>https://inegalites.be/Qui-sont-les-bailleurs-en-Belgique</a:t>
            </a:r>
            <a:endParaRPr lang="fr-BE" sz="2100" dirty="0"/>
          </a:p>
          <a:p>
            <a:pPr lvl="0">
              <a:buFont typeface="Courier New" panose="02070309020205020404" pitchFamily="49" charset="0"/>
              <a:buChar char="o"/>
            </a:pPr>
            <a:r>
              <a:rPr lang="fr-BE" sz="2100" dirty="0"/>
              <a:t>Gaëlle Amerijckx, Marion </a:t>
            </a:r>
            <a:r>
              <a:rPr lang="fr-BE" sz="2100" dirty="0" err="1"/>
              <a:t>Englert</a:t>
            </a:r>
            <a:r>
              <a:rPr lang="fr-BE" sz="2100" dirty="0"/>
              <a:t>, Laurence Noël, Véronique van der Plancke, Nicolas Bernard, </a:t>
            </a:r>
            <a:r>
              <a:rPr lang="fr-BE" sz="2100" i="1" dirty="0"/>
              <a:t>Précarités, mal-logement et expulsions domiciliaires en Région bruxelloise</a:t>
            </a:r>
            <a:r>
              <a:rPr lang="fr-BE" sz="2100" dirty="0"/>
              <a:t>, Rapport thématique 2018, étude commanditée par l’Observatoire de la Santé et du Social de Bruxelles, Commission communautaire commune, 2019, </a:t>
            </a:r>
            <a:r>
              <a:rPr lang="fr-BE" sz="2100" dirty="0">
                <a:hlinkClick r:id="rId5"/>
              </a:rPr>
              <a:t>https://www.ccc-ggc.brussels/sites/default/files/documents/graphics/rapport-pauvrete/pauvrete_expulsion_fr_0.pdf</a:t>
            </a:r>
            <a:r>
              <a:rPr lang="fr-BE" sz="2100" dirty="0"/>
              <a:t> </a:t>
            </a:r>
          </a:p>
          <a:p>
            <a:pPr>
              <a:buFont typeface="Courier New" panose="02070309020205020404" pitchFamily="49" charset="0"/>
              <a:buChar char="o"/>
            </a:pPr>
            <a:r>
              <a:rPr lang="fr-BE" sz="2100" dirty="0"/>
              <a:t>Pour un exposé du moratoire hivernal et d’autres suggestions de réformes : V. van der Plancke et N. Bernard (avec la collaboration de V. Alonso), « Prévenir ou (à défaut) humaniser les expulsions de logement en Région Bruxellois », </a:t>
            </a:r>
            <a:r>
              <a:rPr lang="fr-BE" sz="2100" i="1" dirty="0"/>
              <a:t>Revue pratique de l’immobilier 3/2021</a:t>
            </a:r>
            <a:r>
              <a:rPr lang="fr-BE" sz="2100" dirty="0"/>
              <a:t>, 113 p. (disponible en ligne)</a:t>
            </a:r>
          </a:p>
          <a:p>
            <a:pPr lvl="0">
              <a:buFont typeface="Courier New" panose="02070309020205020404" pitchFamily="49" charset="0"/>
              <a:buChar char="o"/>
            </a:pPr>
            <a:endParaRPr lang="fr-BE" sz="2000" dirty="0"/>
          </a:p>
          <a:p>
            <a:pPr>
              <a:buFont typeface="Wingdings" panose="05000000000000000000" pitchFamily="2" charset="2"/>
              <a:buChar char="Ø"/>
            </a:pPr>
            <a:endParaRPr lang="fr-BE" dirty="0"/>
          </a:p>
          <a:p>
            <a:pPr>
              <a:buFont typeface="Wingdings" panose="05000000000000000000" pitchFamily="2" charset="2"/>
              <a:buChar char="Ø"/>
            </a:pPr>
            <a:endParaRPr lang="fr-FR" sz="1800" dirty="0"/>
          </a:p>
          <a:p>
            <a:pPr>
              <a:buFont typeface="Wingdings" panose="05000000000000000000" pitchFamily="2" charset="2"/>
              <a:buChar char="Ø"/>
            </a:pPr>
            <a:endParaRPr lang="fr-FR" dirty="0"/>
          </a:p>
        </p:txBody>
      </p:sp>
      <p:sp>
        <p:nvSpPr>
          <p:cNvPr id="5" name="Espace réservé du numéro de diapositive 4">
            <a:extLst>
              <a:ext uri="{FF2B5EF4-FFF2-40B4-BE49-F238E27FC236}">
                <a16:creationId xmlns:a16="http://schemas.microsoft.com/office/drawing/2014/main" id="{527CBB71-CBC3-4AA5-1D28-3963D9250CBC}"/>
              </a:ext>
            </a:extLst>
          </p:cNvPr>
          <p:cNvSpPr>
            <a:spLocks noGrp="1"/>
          </p:cNvSpPr>
          <p:nvPr>
            <p:ph type="sldNum" sz="quarter" idx="8"/>
          </p:nvPr>
        </p:nvSpPr>
        <p:spPr/>
        <p:txBody>
          <a:bodyPr/>
          <a:lstStyle/>
          <a:p>
            <a:pPr lvl="0"/>
            <a:fld id="{984A377B-8DDB-DF4E-A5D7-241F425B38BE}" type="slidenum">
              <a:rPr lang="fr-FR" smtClean="0"/>
              <a:t>30</a:t>
            </a:fld>
            <a:endParaRPr lang="fr-FR"/>
          </a:p>
        </p:txBody>
      </p:sp>
    </p:spTree>
    <p:extLst>
      <p:ext uri="{BB962C8B-B14F-4D97-AF65-F5344CB8AC3E}">
        <p14:creationId xmlns:p14="http://schemas.microsoft.com/office/powerpoint/2010/main" val="3893333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3">
            <a:extLst>
              <a:ext uri="{FF2B5EF4-FFF2-40B4-BE49-F238E27FC236}">
                <a16:creationId xmlns:a16="http://schemas.microsoft.com/office/drawing/2014/main" id="{3A7F88BB-4E88-BC4F-87D7-5F72606D74B8}"/>
              </a:ext>
            </a:extLst>
          </p:cNvPr>
          <p:cNvSpPr txBox="1">
            <a:spLocks noGrp="1"/>
          </p:cNvSpPr>
          <p:nvPr>
            <p:ph idx="1"/>
          </p:nvPr>
        </p:nvSpPr>
        <p:spPr>
          <a:xfrm>
            <a:off x="818717" y="2178219"/>
            <a:ext cx="10554571" cy="3636513"/>
          </a:xfrm>
        </p:spPr>
        <p:txBody>
          <a:bodyPr anchorCtr="1"/>
          <a:lstStyle/>
          <a:p>
            <a:pPr marL="0" lvl="0" indent="0" algn="ctr">
              <a:spcBef>
                <a:spcPts val="700"/>
              </a:spcBef>
              <a:buNone/>
            </a:pPr>
            <a:r>
              <a:rPr lang="fr-FR" sz="2800" b="1" dirty="0"/>
              <a:t>Merci pour votre attention !</a:t>
            </a:r>
          </a:p>
          <a:p>
            <a:pPr marL="0" lvl="0" indent="0" algn="ctr">
              <a:spcBef>
                <a:spcPts val="700"/>
              </a:spcBef>
              <a:buNone/>
            </a:pPr>
            <a:r>
              <a:rPr lang="fr-FR" sz="2800" b="1" dirty="0">
                <a:hlinkClick r:id="rId2"/>
              </a:rPr>
              <a:t>v.vanderplancke@quartierdeslibertes.be</a:t>
            </a:r>
            <a:r>
              <a:rPr lang="fr-FR" sz="2800" b="1" dirty="0"/>
              <a:t> </a:t>
            </a:r>
          </a:p>
        </p:txBody>
      </p:sp>
      <p:sp>
        <p:nvSpPr>
          <p:cNvPr id="3" name="Espace réservé du numéro de diapositive 2">
            <a:extLst>
              <a:ext uri="{FF2B5EF4-FFF2-40B4-BE49-F238E27FC236}">
                <a16:creationId xmlns:a16="http://schemas.microsoft.com/office/drawing/2014/main" id="{D0EDE935-FCFB-FC9C-0F5F-C71AA0D733D8}"/>
              </a:ext>
            </a:extLst>
          </p:cNvPr>
          <p:cNvSpPr>
            <a:spLocks noGrp="1"/>
          </p:cNvSpPr>
          <p:nvPr>
            <p:ph type="sldNum" sz="quarter" idx="8"/>
          </p:nvPr>
        </p:nvSpPr>
        <p:spPr/>
        <p:txBody>
          <a:bodyPr/>
          <a:lstStyle/>
          <a:p>
            <a:pPr lvl="0"/>
            <a:fld id="{0303A65E-494F-0842-B219-23ADCC8FCD95}" type="slidenum">
              <a:rPr lang="fr-FR" smtClean="0"/>
              <a:t>31</a:t>
            </a:fld>
            <a:endParaRPr lang="fr-FR"/>
          </a:p>
        </p:txBody>
      </p:sp>
    </p:spTree>
    <p:extLst>
      <p:ext uri="{BB962C8B-B14F-4D97-AF65-F5344CB8AC3E}">
        <p14:creationId xmlns:p14="http://schemas.microsoft.com/office/powerpoint/2010/main" val="113236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a:xfrm>
            <a:off x="673099" y="447187"/>
            <a:ext cx="11067383" cy="970452"/>
          </a:xfrm>
        </p:spPr>
        <p:txBody>
          <a:bodyPr>
            <a:normAutofit fontScale="90000"/>
          </a:bodyPr>
          <a:lstStyle/>
          <a:p>
            <a:pPr lvl="0"/>
            <a:r>
              <a:rPr lang="fr-FR" dirty="0"/>
              <a:t>Introduction : le logement, un droit fondamental</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54000" y="1917701"/>
            <a:ext cx="11512014" cy="5078313"/>
          </a:xfrm>
          <a:prstGeom prst="rect">
            <a:avLst/>
          </a:prstGeom>
          <a:noFill/>
          <a:ln cap="rnd">
            <a:noFill/>
          </a:ln>
        </p:spPr>
        <p:txBody>
          <a:bodyPr vert="horz" wrap="square" lIns="91440" tIns="45720" rIns="91440" bIns="45720" anchor="t" anchorCtr="0" compatLnSpc="1">
            <a:spAutoFit/>
          </a:bodyPr>
          <a:lstStyle/>
          <a:p>
            <a:pPr marL="285750" lvl="0" indent="-285750" algn="just" defTabSz="457200">
              <a:buSzPct val="100000"/>
              <a:buFont typeface="Courier New" pitchFamily="49"/>
              <a:buChar char="o"/>
              <a:defRPr sz="1800" b="0" i="0" u="none" strike="noStrike" kern="0" cap="none" spc="0" baseline="0">
                <a:solidFill>
                  <a:srgbClr val="000000"/>
                </a:solidFill>
                <a:uFillTx/>
              </a:defRPr>
            </a:pPr>
            <a:endParaRPr lang="fr-BE" dirty="0"/>
          </a:p>
          <a:p>
            <a:pPr marL="285750" lvl="0" indent="-285750">
              <a:buFont typeface="Courier New" panose="02070309020205020404" pitchFamily="49" charset="0"/>
              <a:buChar char="o"/>
              <a:defRPr/>
            </a:pPr>
            <a:r>
              <a:rPr lang="fr-BE" sz="1600" dirty="0"/>
              <a:t>Comité onusien des droits économiques, sociaux et culturels </a:t>
            </a:r>
            <a:r>
              <a:rPr lang="fr-BE" sz="1600" dirty="0">
                <a:solidFill>
                  <a:srgbClr val="000000"/>
                </a:solidFill>
              </a:rPr>
              <a:t>des NU</a:t>
            </a:r>
            <a:r>
              <a:rPr lang="fr-BE" sz="1600" dirty="0"/>
              <a:t>, </a:t>
            </a:r>
            <a:r>
              <a:rPr lang="fr-BE" sz="1600" dirty="0" err="1"/>
              <a:t>aff.</a:t>
            </a:r>
            <a:r>
              <a:rPr lang="fr-BE" sz="1600" dirty="0"/>
              <a:t> </a:t>
            </a:r>
            <a:r>
              <a:rPr lang="fr-BE" sz="1600" i="1" dirty="0"/>
              <a:t>El </a:t>
            </a:r>
            <a:r>
              <a:rPr lang="fr-BE" sz="1600" i="1" dirty="0" err="1"/>
              <a:t>Ayoubi</a:t>
            </a:r>
            <a:r>
              <a:rPr lang="fr-BE" sz="1600" i="1" dirty="0"/>
              <a:t> c. Espagne, </a:t>
            </a:r>
            <a:r>
              <a:rPr lang="fr-BE" sz="1600" dirty="0"/>
              <a:t>19.02.2021 :</a:t>
            </a:r>
          </a:p>
          <a:p>
            <a:pPr lvl="0">
              <a:defRPr/>
            </a:pPr>
            <a:endParaRPr lang="fr-BE" sz="1600" dirty="0"/>
          </a:p>
          <a:p>
            <a:pPr lvl="0" algn="just">
              <a:defRPr/>
            </a:pPr>
            <a:r>
              <a:rPr lang="fr-BE" sz="1600" dirty="0">
                <a:solidFill>
                  <a:srgbClr val="000000"/>
                </a:solidFill>
              </a:rPr>
              <a:t>	</a:t>
            </a:r>
            <a:r>
              <a:rPr lang="fr-BE" sz="1600" i="1" dirty="0"/>
              <a:t>Ainsi, pour qu’une expulsion soit décidée, il faut que les critères suivants soient remplis. En premier lieu, la 	limitation doit 	être </a:t>
            </a:r>
            <a:r>
              <a:rPr lang="fr-BE" sz="1600" b="1" i="1" dirty="0"/>
              <a:t>prévue par la loi</a:t>
            </a:r>
            <a:r>
              <a:rPr lang="fr-BE" sz="1600" i="1" dirty="0"/>
              <a:t>. En deuxième lieu, elle doit favoriser le bien-être général dans une société 	démocratique. En 	troisième lieu, elle doit être </a:t>
            </a:r>
            <a:r>
              <a:rPr lang="fr-BE" sz="1600" b="1" i="1" dirty="0"/>
              <a:t>proportionnée au but légitime invoqué</a:t>
            </a:r>
            <a:r>
              <a:rPr lang="fr-BE" sz="1600" i="1" dirty="0"/>
              <a:t>. En quatrième lieu, </a:t>
            </a:r>
            <a:r>
              <a:rPr lang="fr-BE" sz="1600" b="1" i="1" dirty="0"/>
              <a:t>elle doit être nécessaire, en ce 	sens que, s’il existe plusieurs mesures permettant raisonnablement d’atteindre le même but, il faut utiliser celle qui est 	la 	moins restrictive pour le droit considéré</a:t>
            </a:r>
            <a:r>
              <a:rPr lang="fr-BE" sz="1600" i="1" dirty="0"/>
              <a:t>.  (…) </a:t>
            </a:r>
            <a:r>
              <a:rPr lang="fr-BE" sz="1600" b="1" i="1" dirty="0"/>
              <a:t>La possibilité de 	disposer d’un logement de remplacement convenable, la 	situation personnelle des occupants et des 	personnes à leur charge, et leur coopération avec les autorités dans la recherche 	d’une solution qui leur soit adaptée constituent également des facteurs décisifs dans cet examen</a:t>
            </a:r>
            <a:r>
              <a:rPr lang="fr-BE" sz="1600" dirty="0"/>
              <a:t> ».</a:t>
            </a:r>
          </a:p>
          <a:p>
            <a:pPr lvl="0" algn="just">
              <a:defRPr/>
            </a:pPr>
            <a:endParaRPr lang="fr-BE" sz="1600" dirty="0">
              <a:solidFill>
                <a:srgbClr val="000000"/>
              </a:solidFill>
            </a:endParaRPr>
          </a:p>
          <a:p>
            <a:pPr marL="285750" lvl="0" indent="-285750">
              <a:buFont typeface="Courier New" panose="02070309020205020404" pitchFamily="49" charset="0"/>
              <a:buChar char="o"/>
              <a:defRPr/>
            </a:pPr>
            <a:r>
              <a:rPr lang="fr-BE" sz="1600" dirty="0">
                <a:solidFill>
                  <a:srgbClr val="000000"/>
                </a:solidFill>
              </a:rPr>
              <a:t>Comité des droits économiques, sociaux et culturels des NU, </a:t>
            </a:r>
            <a:r>
              <a:rPr lang="fr-BE" sz="1600" dirty="0" err="1">
                <a:solidFill>
                  <a:srgbClr val="000000"/>
                </a:solidFill>
              </a:rPr>
              <a:t>aff.</a:t>
            </a:r>
            <a:r>
              <a:rPr lang="fr-BE" sz="1600" dirty="0">
                <a:solidFill>
                  <a:srgbClr val="000000"/>
                </a:solidFill>
              </a:rPr>
              <a:t> </a:t>
            </a:r>
            <a:r>
              <a:rPr lang="fr-BE" sz="1600" i="1" dirty="0">
                <a:solidFill>
                  <a:srgbClr val="000000"/>
                </a:solidFill>
              </a:rPr>
              <a:t>Lorne Walters c. Belgique, </a:t>
            </a:r>
            <a:r>
              <a:rPr lang="fr-BE" sz="1600" dirty="0">
                <a:solidFill>
                  <a:srgbClr val="000000"/>
                </a:solidFill>
              </a:rPr>
              <a:t>23.11.2021</a:t>
            </a:r>
            <a:r>
              <a:rPr lang="fr-BE" sz="1600" i="1" dirty="0">
                <a:solidFill>
                  <a:srgbClr val="000000"/>
                </a:solidFill>
              </a:rPr>
              <a:t> </a:t>
            </a:r>
            <a:r>
              <a:rPr lang="fr-BE" sz="1600" dirty="0">
                <a:solidFill>
                  <a:srgbClr val="000000"/>
                </a:solidFill>
              </a:rPr>
              <a:t>(E/C.12/70/DR/61/2018, C° DESC des NU) </a:t>
            </a:r>
            <a:endParaRPr lang="fr-BE" sz="1600" dirty="0"/>
          </a:p>
          <a:p>
            <a:pPr lvl="0">
              <a:defRPr/>
            </a:pPr>
            <a:r>
              <a:rPr lang="fr-BE" sz="1600" dirty="0">
                <a:solidFill>
                  <a:srgbClr val="000000"/>
                </a:solidFill>
              </a:rPr>
              <a:t>  	</a:t>
            </a:r>
          </a:p>
          <a:p>
            <a:pPr lvl="0" algn="just">
              <a:defRPr/>
            </a:pPr>
            <a:r>
              <a:rPr lang="fr-BE" sz="1600" dirty="0">
                <a:solidFill>
                  <a:srgbClr val="000000"/>
                </a:solidFill>
              </a:rPr>
              <a:t>	« Pour qu’une expulsion puisse </a:t>
            </a:r>
            <a:r>
              <a:rPr lang="fr-BE" sz="1600" dirty="0" err="1">
                <a:solidFill>
                  <a:srgbClr val="000000"/>
                </a:solidFill>
              </a:rPr>
              <a:t>être</a:t>
            </a:r>
            <a:r>
              <a:rPr lang="fr-BE" sz="1600" dirty="0">
                <a:solidFill>
                  <a:srgbClr val="000000"/>
                </a:solidFill>
              </a:rPr>
              <a:t> valablement </a:t>
            </a:r>
            <a:r>
              <a:rPr lang="fr-BE" sz="1600" dirty="0" err="1">
                <a:solidFill>
                  <a:srgbClr val="000000"/>
                </a:solidFill>
              </a:rPr>
              <a:t>ordonnée</a:t>
            </a:r>
            <a:r>
              <a:rPr lang="fr-BE" sz="1600" dirty="0">
                <a:solidFill>
                  <a:srgbClr val="000000"/>
                </a:solidFill>
              </a:rPr>
              <a:t> au regard des exigences du droit international, il faut de surcroit 	« qu’il n’existe pas d’autres solutions ni de mesures qui portent moins atteinte au droit au logement, qu’il y ait une 	</a:t>
            </a:r>
            <a:r>
              <a:rPr lang="fr-BE" sz="1600" dirty="0" err="1">
                <a:solidFill>
                  <a:srgbClr val="000000"/>
                </a:solidFill>
              </a:rPr>
              <a:t>véritable</a:t>
            </a:r>
            <a:r>
              <a:rPr lang="fr-BE" sz="1600" dirty="0">
                <a:solidFill>
                  <a:srgbClr val="000000"/>
                </a:solidFill>
              </a:rPr>
              <a:t> consultation </a:t>
            </a:r>
            <a:r>
              <a:rPr lang="fr-BE" sz="1600" dirty="0" err="1">
                <a:solidFill>
                  <a:srgbClr val="000000"/>
                </a:solidFill>
              </a:rPr>
              <a:t>préalable</a:t>
            </a:r>
            <a:r>
              <a:rPr lang="fr-BE" sz="1600" dirty="0">
                <a:solidFill>
                  <a:srgbClr val="000000"/>
                </a:solidFill>
              </a:rPr>
              <a:t> entre les </a:t>
            </a:r>
            <a:r>
              <a:rPr lang="fr-BE" sz="1600" dirty="0" err="1">
                <a:solidFill>
                  <a:srgbClr val="000000"/>
                </a:solidFill>
              </a:rPr>
              <a:t>autorités</a:t>
            </a:r>
            <a:r>
              <a:rPr lang="fr-BE" sz="1600" dirty="0">
                <a:solidFill>
                  <a:srgbClr val="000000"/>
                </a:solidFill>
              </a:rPr>
              <a:t> et la personne </a:t>
            </a:r>
            <a:r>
              <a:rPr lang="fr-BE" sz="1600" dirty="0" err="1">
                <a:solidFill>
                  <a:srgbClr val="000000"/>
                </a:solidFill>
              </a:rPr>
              <a:t>touchée</a:t>
            </a:r>
            <a:r>
              <a:rPr lang="fr-BE" sz="1600" dirty="0">
                <a:solidFill>
                  <a:srgbClr val="000000"/>
                </a:solidFill>
              </a:rPr>
              <a:t>, et que celle-ci ne se retrouve pas dans une 	situation qui constitue une violation d’autres droits garantis par le Pacte ou d’autres droits humains, ou qui l’expose à 	pareille violation » </a:t>
            </a:r>
            <a:endParaRPr lang="fr-BE" sz="1600" dirty="0"/>
          </a:p>
          <a:p>
            <a:pPr marL="4572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4</a:t>
            </a:fld>
            <a:endParaRPr lang="fr-FR"/>
          </a:p>
        </p:txBody>
      </p:sp>
    </p:spTree>
    <p:extLst>
      <p:ext uri="{BB962C8B-B14F-4D97-AF65-F5344CB8AC3E}">
        <p14:creationId xmlns:p14="http://schemas.microsoft.com/office/powerpoint/2010/main" val="30936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a:xfrm>
            <a:off x="673099" y="447187"/>
            <a:ext cx="11067383" cy="970452"/>
          </a:xfrm>
        </p:spPr>
        <p:txBody>
          <a:bodyPr>
            <a:normAutofit fontScale="90000"/>
          </a:bodyPr>
          <a:lstStyle/>
          <a:p>
            <a:pPr lvl="0"/>
            <a:r>
              <a:rPr lang="fr-FR" dirty="0"/>
              <a:t>Introduction : le logement, un droit fondamental</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75574" y="2392471"/>
            <a:ext cx="11649726" cy="4862870"/>
          </a:xfrm>
          <a:prstGeom prst="rect">
            <a:avLst/>
          </a:prstGeom>
          <a:noFill/>
          <a:ln cap="rnd">
            <a:noFill/>
          </a:ln>
        </p:spPr>
        <p:txBody>
          <a:bodyPr vert="horz" wrap="square" lIns="91440" tIns="45720" rIns="91440" bIns="45720" anchor="t" anchorCtr="0" compatLnSpc="1">
            <a:spAutoFit/>
          </a:bodyPr>
          <a:lstStyle/>
          <a:p>
            <a:pPr lvl="0" algn="just" defTabSz="457200">
              <a:buSzPct val="100000"/>
              <a:defRPr sz="1800" b="0" i="0" u="none" strike="noStrike" kern="0" cap="none" spc="0" baseline="0">
                <a:solidFill>
                  <a:srgbClr val="000000"/>
                </a:solidFill>
                <a:uFillTx/>
              </a:defRPr>
            </a:pPr>
            <a:endParaRPr lang="fr-BE" dirty="0"/>
          </a:p>
          <a:p>
            <a:pPr marL="285750" lvl="0" indent="-285750" algn="just" defTabSz="457200">
              <a:buSzPct val="100000"/>
              <a:buFont typeface="Courier New" pitchFamily="49"/>
              <a:buChar char="o"/>
              <a:defRPr sz="1800" b="0" i="0" u="none" strike="noStrike" kern="0" cap="none" spc="0" baseline="0">
                <a:solidFill>
                  <a:srgbClr val="000000"/>
                </a:solidFill>
                <a:uFillTx/>
              </a:defRPr>
            </a:pPr>
            <a:r>
              <a:rPr lang="fr-BE" sz="1600" dirty="0"/>
              <a:t>Jurisprudence de la </a:t>
            </a:r>
            <a:r>
              <a:rPr lang="fr-BE" sz="1600" b="1" dirty="0"/>
              <a:t>Cour européenne des droits de l’homme</a:t>
            </a:r>
            <a:r>
              <a:rPr lang="fr-BE" sz="1600" dirty="0"/>
              <a:t> : aucune expulsion n'apparaît proportionnée sans recherches sérieuses d’alternatives </a:t>
            </a:r>
          </a:p>
          <a:p>
            <a:pPr lvl="0" algn="just" defTabSz="457200">
              <a:buSzPct val="100000"/>
              <a:defRPr sz="1800" b="0" i="0" u="none" strike="noStrike" kern="0" cap="none" spc="0" baseline="0">
                <a:solidFill>
                  <a:srgbClr val="000000"/>
                </a:solidFill>
                <a:uFillTx/>
              </a:defRPr>
            </a:pPr>
            <a:endParaRPr lang="fr-BE" sz="1600" dirty="0"/>
          </a:p>
          <a:p>
            <a:pPr marL="285750" indent="-285750" algn="just" defTabSz="457200">
              <a:buSzPct val="100000"/>
              <a:buFont typeface="Courier New" pitchFamily="49"/>
              <a:buChar char="o"/>
              <a:defRPr sz="1800" b="0" i="0" u="none" strike="noStrike" kern="0" cap="none" spc="0" baseline="0">
                <a:solidFill>
                  <a:srgbClr val="000000"/>
                </a:solidFill>
                <a:uFillTx/>
              </a:defRPr>
            </a:pPr>
            <a:r>
              <a:rPr lang="fr-BE" sz="1600" dirty="0"/>
              <a:t>CEDH, </a:t>
            </a:r>
            <a:r>
              <a:rPr lang="fr-BE" sz="1600" i="1" dirty="0" err="1"/>
              <a:t>Yordanova</a:t>
            </a:r>
            <a:r>
              <a:rPr lang="fr-BE" sz="1600" i="1" dirty="0"/>
              <a:t> et Autres c. Bulgarie</a:t>
            </a:r>
            <a:r>
              <a:rPr lang="fr-BE" sz="1600" dirty="0"/>
              <a:t>, arrêt du 24.04.2012, §§124 et s. : « </a:t>
            </a:r>
            <a:r>
              <a:rPr lang="fr-BE" sz="1600" b="1" dirty="0"/>
              <a:t>le principe de proportionnalité exigeait que soient dûment prises en considération les conséquences de leur éloignement et le risque qu'ils deviennent des sans-abri »</a:t>
            </a:r>
          </a:p>
          <a:p>
            <a:pPr marL="285750" indent="-285750" algn="just" defTabSz="457200">
              <a:buSzPct val="100000"/>
              <a:buFont typeface="Courier New" pitchFamily="49"/>
              <a:buChar char="o"/>
              <a:defRPr sz="1800" b="0" i="0" u="none" strike="noStrike" kern="0" cap="none" spc="0" baseline="0">
                <a:solidFill>
                  <a:srgbClr val="000000"/>
                </a:solidFill>
                <a:uFillTx/>
              </a:defRPr>
            </a:pPr>
            <a:endParaRPr lang="fr-BE" sz="1600" b="1" dirty="0"/>
          </a:p>
          <a:p>
            <a:pPr marL="285750" indent="-285750" algn="just" defTabSz="457200">
              <a:buSzPct val="100000"/>
              <a:buFont typeface="Courier New" pitchFamily="49"/>
              <a:buChar char="o"/>
              <a:defRPr sz="1800" b="0" i="0" u="none" strike="noStrike" kern="0" cap="none" spc="0" baseline="0">
                <a:solidFill>
                  <a:srgbClr val="000000"/>
                </a:solidFill>
                <a:uFillTx/>
              </a:defRPr>
            </a:pPr>
            <a:r>
              <a:rPr lang="fr-BE" sz="1600" dirty="0"/>
              <a:t>CEDH</a:t>
            </a:r>
            <a:r>
              <a:rPr lang="fr-BE" sz="1600" b="1" dirty="0"/>
              <a:t>, </a:t>
            </a:r>
            <a:r>
              <a:rPr lang="fr-BE" sz="1600" i="1" dirty="0" err="1"/>
              <a:t>Cofinfo</a:t>
            </a:r>
            <a:r>
              <a:rPr lang="fr-BE" sz="1600" i="1" dirty="0"/>
              <a:t> c. France, </a:t>
            </a:r>
            <a:r>
              <a:rPr lang="fr-BE" sz="1600" dirty="0"/>
              <a:t>arrêt du 12.10.2010 - la Cour a jugé qu’une mise à la rue pouvait entraîner un trouble à l’ordre public qui justifie qu’on ne procède pas à une expulsion :</a:t>
            </a:r>
          </a:p>
          <a:p>
            <a:pPr algn="just" defTabSz="457200">
              <a:buSzPct val="100000"/>
              <a:defRPr sz="1800" b="0" i="0" u="none" strike="noStrike" kern="0" cap="none" spc="0" baseline="0">
                <a:solidFill>
                  <a:srgbClr val="000000"/>
                </a:solidFill>
                <a:uFillTx/>
              </a:defRPr>
            </a:pPr>
            <a:endParaRPr lang="fr-BE" sz="1600" dirty="0"/>
          </a:p>
          <a:p>
            <a:pPr algn="just"/>
            <a:r>
              <a:rPr lang="fr-BE" sz="1600" dirty="0"/>
              <a:t>« Pour autant, la Cour estime qu'il y a lieu de prendre en considération les circonstances particulières de l'affaire. Ainsi, elle observe que le refus des autorités de procéder à l'exécution de la décision ne résultait pas d'une carence de leur part. A la différence de l'affaire </a:t>
            </a:r>
            <a:r>
              <a:rPr lang="fr-BE" sz="1600" dirty="0" err="1"/>
              <a:t>Matheus</a:t>
            </a:r>
            <a:r>
              <a:rPr lang="fr-BE" sz="1600" dirty="0"/>
              <a:t> précitée, les juridictions administratives n'ont d'ailleurs retenu aucune faute à l'encontre de l'administration. </a:t>
            </a:r>
            <a:r>
              <a:rPr lang="fr-BE" sz="1600" b="1" dirty="0"/>
              <a:t>Il apparaît au contraire qu'un tel refus répondait au souci de pallier les risques sérieux de troubles à l'ordre public liés à l'expulsion de plusieurs familles, </a:t>
            </a:r>
            <a:r>
              <a:rPr lang="fr-BE" sz="1600" dirty="0"/>
              <a:t>parmi lesquelles se trouvaient majoritairement des enfants, et ce d'autant que cette occupation s'inscrivait dans le cadre d'une action militante à visée médiatique. </a:t>
            </a:r>
            <a:r>
              <a:rPr lang="fr-BE" sz="1600" b="1" dirty="0"/>
              <a:t>De surcroît, les occupants se trouvaient en situation de précarité et fragilité, et apparaissaient mériter, à ce titre, une protection renforcée</a:t>
            </a:r>
            <a:r>
              <a:rPr lang="fr-BE" sz="1600" dirty="0"/>
              <a:t> »</a:t>
            </a:r>
          </a:p>
          <a:p>
            <a:pPr marL="285750" lvl="0" indent="-285750" algn="just" defTabSz="457200">
              <a:buSzPct val="100000"/>
              <a:buFont typeface="Courier New" pitchFamily="49"/>
              <a:buChar char="o"/>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a:p>
            <a:pPr marL="4572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dirty="0">
              <a:solidFill>
                <a:srgbClr val="000000"/>
              </a:solidFill>
              <a:uFillTx/>
              <a:latin typeface="Century Gothic"/>
            </a:endParaRP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5</a:t>
            </a:fld>
            <a:endParaRPr lang="fr-FR"/>
          </a:p>
        </p:txBody>
      </p:sp>
    </p:spTree>
    <p:extLst>
      <p:ext uri="{BB962C8B-B14F-4D97-AF65-F5344CB8AC3E}">
        <p14:creationId xmlns:p14="http://schemas.microsoft.com/office/powerpoint/2010/main" val="325523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p:txBody>
          <a:bodyPr/>
          <a:lstStyle/>
          <a:p>
            <a:pPr lvl="0"/>
            <a:r>
              <a:rPr lang="fr-FR" dirty="0"/>
              <a:t>Introduction : quelques chiffres en RBC</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37995" y="1966586"/>
            <a:ext cx="11528018" cy="4770537"/>
          </a:xfrm>
          <a:prstGeom prst="rect">
            <a:avLst/>
          </a:prstGeom>
          <a:noFill/>
          <a:ln cap="rnd">
            <a:noFill/>
          </a:ln>
        </p:spPr>
        <p:txBody>
          <a:bodyPr vert="horz" wrap="square" lIns="91440" tIns="45720" rIns="91440" bIns="45720" anchor="t" anchorCtr="0" compatLnSpc="1">
            <a:spAutoFit/>
          </a:bodyPr>
          <a:lstStyle/>
          <a:p>
            <a:pPr marL="285750" indent="-285750" algn="just">
              <a:buFont typeface="Arial" panose="020B0604020202020204" pitchFamily="34" charset="0"/>
              <a:buChar char="•"/>
            </a:pPr>
            <a:endParaRPr lang="fr-BE" sz="1600" dirty="0">
              <a:latin typeface="Century Gothic" panose="020B0502020202020204" pitchFamily="34" charset="0"/>
            </a:endParaRPr>
          </a:p>
          <a:p>
            <a:pPr marL="285750" indent="-285750" algn="just">
              <a:buFont typeface="Wingdings" pitchFamily="2" charset="2"/>
              <a:buChar char="Ø"/>
            </a:pPr>
            <a:r>
              <a:rPr lang="fr-BE" sz="1600" dirty="0">
                <a:latin typeface="Century Gothic" panose="020B0502020202020204" pitchFamily="34" charset="0"/>
              </a:rPr>
              <a:t>Tous les jours, </a:t>
            </a:r>
            <a:r>
              <a:rPr lang="fr-BE" sz="1600" b="1" dirty="0">
                <a:latin typeface="Century Gothic" panose="020B0502020202020204" pitchFamily="34" charset="0"/>
              </a:rPr>
              <a:t>dix ménages reçoivent un avis d’expulsion</a:t>
            </a:r>
          </a:p>
          <a:p>
            <a:pPr marL="285750" indent="-285750" algn="just">
              <a:buFont typeface="Arial" panose="020B0604020202020204" pitchFamily="34" charset="0"/>
              <a:buChar char="•"/>
            </a:pPr>
            <a:r>
              <a:rPr lang="fr-BE" sz="1600" dirty="0">
                <a:latin typeface="Century Gothic" panose="020B0502020202020204" pitchFamily="34" charset="0"/>
              </a:rPr>
              <a:t>Sur 1.000 locataires bruxellois, 13 ont reçu un avis d’expulsion dans l’année (augmentation de 6,8 % entre 2014 et 2018) </a:t>
            </a:r>
          </a:p>
          <a:p>
            <a:pPr marL="285750" indent="-285750" algn="just">
              <a:buFont typeface="Arial" panose="020B0604020202020204" pitchFamily="34" charset="0"/>
              <a:buChar char="•"/>
            </a:pPr>
            <a:r>
              <a:rPr lang="fr-BE" sz="1600" dirty="0">
                <a:latin typeface="Century Gothic" panose="020B0502020202020204" pitchFamily="34" charset="0"/>
              </a:rPr>
              <a:t>5.000 demandes d’expulsions sont introduites par an, environ 4000 jugements d’expulsion prononcés, 1.200 expulsions organisées par an (avis d’expulsion notifié par huissier)</a:t>
            </a:r>
            <a:br>
              <a:rPr lang="fr-BE" sz="1600" dirty="0">
                <a:latin typeface="Century Gothic" panose="020B0502020202020204" pitchFamily="34" charset="0"/>
              </a:rPr>
            </a:br>
            <a:r>
              <a:rPr lang="fr-BE" sz="1600" dirty="0">
                <a:latin typeface="Century Gothic" panose="020B0502020202020204" pitchFamily="34" charset="0"/>
              </a:rPr>
              <a:t>et 600 expulsions par huissiers sont effectivement réalisées (avec intervention policière)  </a:t>
            </a:r>
          </a:p>
          <a:p>
            <a:pPr algn="just"/>
            <a:endParaRPr lang="fr-BE" sz="1600" dirty="0">
              <a:latin typeface="Century Gothic" panose="020B0502020202020204" pitchFamily="34" charset="0"/>
            </a:endParaRPr>
          </a:p>
          <a:p>
            <a:pPr marL="285750" indent="-285750" algn="just">
              <a:buFont typeface="Wingdings" pitchFamily="2" charset="2"/>
              <a:buChar char="Ø"/>
            </a:pPr>
            <a:r>
              <a:rPr lang="fr-BE" sz="1600" dirty="0">
                <a:latin typeface="Century Gothic" panose="020B0502020202020204" pitchFamily="34" charset="0"/>
              </a:rPr>
              <a:t>Le taux d’expulsion en Belgique est le </a:t>
            </a:r>
            <a:r>
              <a:rPr lang="fr-BE" sz="1600" b="1" dirty="0">
                <a:latin typeface="Century Gothic" panose="020B0502020202020204" pitchFamily="34" charset="0"/>
              </a:rPr>
              <a:t>troisième taux le plus élevé d’Europe</a:t>
            </a:r>
            <a:r>
              <a:rPr lang="fr-BE" sz="1600" dirty="0">
                <a:latin typeface="Century Gothic" panose="020B0502020202020204" pitchFamily="34" charset="0"/>
              </a:rPr>
              <a:t>, derrière le Luxembourg et le Royaume-Uni. </a:t>
            </a:r>
          </a:p>
          <a:p>
            <a:pPr marL="285750" indent="-285750" algn="just">
              <a:buFont typeface="Arial" panose="020B0604020202020204" pitchFamily="34" charset="0"/>
              <a:buChar char="•"/>
            </a:pPr>
            <a:endParaRPr lang="fr-BE" sz="1600" dirty="0">
              <a:latin typeface="Century Gothic" panose="020B0502020202020204" pitchFamily="34" charset="0"/>
            </a:endParaRPr>
          </a:p>
          <a:p>
            <a:pPr marL="285750" indent="-285750" algn="just">
              <a:buFont typeface="Wingdings" pitchFamily="2" charset="2"/>
              <a:buChar char="Ø"/>
            </a:pPr>
            <a:r>
              <a:rPr lang="fr-BE" sz="1600" b="1" dirty="0">
                <a:latin typeface="Century Gothic" panose="020B0502020202020204" pitchFamily="34" charset="0"/>
              </a:rPr>
              <a:t>Près de 90 % des expulsions ont pour motif principal un arriéré de loyers (</a:t>
            </a:r>
            <a:r>
              <a:rPr lang="fr-BE" sz="1600" b="1" dirty="0" err="1">
                <a:latin typeface="Century Gothic" panose="020B0502020202020204" pitchFamily="34" charset="0"/>
              </a:rPr>
              <a:t>cfr</a:t>
            </a:r>
            <a:r>
              <a:rPr lang="fr-BE" sz="1600" b="1" dirty="0">
                <a:latin typeface="Century Gothic" panose="020B0502020202020204" pitchFamily="34" charset="0"/>
              </a:rPr>
              <a:t>. slide suivante) </a:t>
            </a:r>
            <a:r>
              <a:rPr lang="fr-BE" sz="1600" dirty="0">
                <a:latin typeface="Century Gothic" panose="020B0502020202020204" pitchFamily="34" charset="0"/>
              </a:rPr>
              <a:t>- Actuellement l’arriéré locatif médian fondant une décision d’expulsion est de 2.900 euros.</a:t>
            </a:r>
          </a:p>
          <a:p>
            <a:pPr marL="285750" indent="-285750" algn="just">
              <a:buFont typeface="Arial" panose="020B0604020202020204" pitchFamily="34" charset="0"/>
              <a:buChar char="•"/>
            </a:pPr>
            <a:r>
              <a:rPr lang="fr-BE" sz="1600" dirty="0">
                <a:latin typeface="Century Gothic" panose="020B0502020202020204" pitchFamily="34" charset="0"/>
              </a:rPr>
              <a:t>Non départ après le congé = 7% des décisions </a:t>
            </a:r>
          </a:p>
          <a:p>
            <a:pPr algn="just"/>
            <a:endParaRPr lang="fr-BE" sz="1600" dirty="0">
              <a:latin typeface="Century Gothic" panose="020B0502020202020204" pitchFamily="34" charset="0"/>
            </a:endParaRPr>
          </a:p>
          <a:p>
            <a:pPr marL="285750" indent="-285750" algn="just">
              <a:buFont typeface="Wingdings" pitchFamily="2" charset="2"/>
              <a:buChar char="Ø"/>
            </a:pPr>
            <a:r>
              <a:rPr lang="fr-BE" sz="1600" b="1" dirty="0">
                <a:latin typeface="Century Gothic" panose="020B0502020202020204" pitchFamily="34" charset="0"/>
              </a:rPr>
              <a:t>93 % du contentieux locatifs = introduit par bailleur</a:t>
            </a:r>
            <a:r>
              <a:rPr lang="fr-BE" sz="1600" dirty="0">
                <a:latin typeface="Century Gothic" panose="020B0502020202020204" pitchFamily="34" charset="0"/>
              </a:rPr>
              <a:t>. Près 60 % des locataires expulsés ne sont pas entendus lors de l’audience par les juges de paix ; seuls 10% sont représentés par un avocat.</a:t>
            </a:r>
          </a:p>
          <a:p>
            <a:pPr marL="285750" indent="-285750" algn="just">
              <a:buFont typeface="Arial" panose="020B0604020202020204" pitchFamily="34" charset="0"/>
              <a:buChar char="•"/>
            </a:pPr>
            <a:r>
              <a:rPr lang="fr-BE" sz="1600" dirty="0">
                <a:latin typeface="Century Gothic" panose="020B0502020202020204" pitchFamily="34" charset="0"/>
              </a:rPr>
              <a:t>Dans des jugements prononçant l’expulsion immédiate, la présence du locataire est de 21 % en moyenne. </a:t>
            </a:r>
          </a:p>
          <a:p>
            <a:pPr algn="just"/>
            <a:r>
              <a:rPr lang="fr-BE" sz="1600" dirty="0">
                <a:latin typeface="Century Gothic" panose="020B0502020202020204" pitchFamily="34" charset="0"/>
              </a:rPr>
              <a:t>  </a:t>
            </a: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6</a:t>
            </a:fld>
            <a:endParaRPr lang="fr-FR"/>
          </a:p>
        </p:txBody>
      </p:sp>
    </p:spTree>
    <p:extLst>
      <p:ext uri="{BB962C8B-B14F-4D97-AF65-F5344CB8AC3E}">
        <p14:creationId xmlns:p14="http://schemas.microsoft.com/office/powerpoint/2010/main" val="395314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p:txBody>
          <a:bodyPr/>
          <a:lstStyle/>
          <a:p>
            <a:pPr lvl="0"/>
            <a:r>
              <a:rPr lang="fr-FR" dirty="0"/>
              <a:t>Introduction : quelques chiffres en RBC  </a:t>
            </a: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7</a:t>
            </a:fld>
            <a:endParaRPr lang="fr-FR"/>
          </a:p>
        </p:txBody>
      </p:sp>
      <p:pic>
        <p:nvPicPr>
          <p:cNvPr id="6" name="Image 5">
            <a:extLst>
              <a:ext uri="{FF2B5EF4-FFF2-40B4-BE49-F238E27FC236}">
                <a16:creationId xmlns:a16="http://schemas.microsoft.com/office/drawing/2014/main" id="{309B5777-5E3C-974E-982E-D359E944AD61}"/>
              </a:ext>
            </a:extLst>
          </p:cNvPr>
          <p:cNvPicPr/>
          <p:nvPr/>
        </p:nvPicPr>
        <p:blipFill>
          <a:blip r:embed="rId3"/>
          <a:stretch>
            <a:fillRect/>
          </a:stretch>
        </p:blipFill>
        <p:spPr>
          <a:xfrm>
            <a:off x="3517900" y="1943100"/>
            <a:ext cx="4362450" cy="4686300"/>
          </a:xfrm>
          <a:prstGeom prst="rect">
            <a:avLst/>
          </a:prstGeom>
        </p:spPr>
      </p:pic>
    </p:spTree>
    <p:extLst>
      <p:ext uri="{BB962C8B-B14F-4D97-AF65-F5344CB8AC3E}">
        <p14:creationId xmlns:p14="http://schemas.microsoft.com/office/powerpoint/2010/main" val="189153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p:txBody>
          <a:bodyPr/>
          <a:lstStyle/>
          <a:p>
            <a:pPr lvl="0"/>
            <a:r>
              <a:rPr lang="fr-FR" dirty="0"/>
              <a:t>Introduction : quelques chiffres en RBC</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00416" y="2054269"/>
            <a:ext cx="11565597" cy="1077218"/>
          </a:xfrm>
          <a:prstGeom prst="rect">
            <a:avLst/>
          </a:prstGeom>
          <a:noFill/>
          <a:ln cap="rnd">
            <a:noFill/>
          </a:ln>
        </p:spPr>
        <p:txBody>
          <a:bodyPr vert="horz" wrap="square" lIns="91440" tIns="45720" rIns="91440" bIns="45720" anchor="t" anchorCtr="0" compatLnSpc="1">
            <a:spAutoFit/>
          </a:bodyPr>
          <a:lstStyle/>
          <a:p>
            <a:pPr marL="285750" indent="-285750" algn="just">
              <a:buFont typeface="Arial" panose="020B0604020202020204" pitchFamily="34" charset="0"/>
              <a:buChar char="•"/>
            </a:pPr>
            <a:endParaRPr lang="fr-BE" sz="1600" dirty="0">
              <a:latin typeface="Century Gothic" panose="020B0502020202020204" pitchFamily="34" charset="0"/>
            </a:endParaRPr>
          </a:p>
          <a:p>
            <a:pPr algn="just"/>
            <a:r>
              <a:rPr lang="fr-BE" sz="1600" dirty="0">
                <a:latin typeface="Century Gothic" panose="020B0502020202020204" pitchFamily="34" charset="0"/>
              </a:rPr>
              <a:t> </a:t>
            </a:r>
          </a:p>
          <a:p>
            <a:pPr algn="just"/>
            <a:r>
              <a:rPr lang="fr-BE" sz="1600" dirty="0">
                <a:latin typeface="Century Gothic" panose="020B0502020202020204" pitchFamily="34" charset="0"/>
              </a:rPr>
              <a:t>30 % des locataires expulsés n’ont toujours pas retrouvé de logement trois mois après l’expulsion. </a:t>
            </a:r>
          </a:p>
          <a:p>
            <a:r>
              <a:rPr lang="fr-BE" sz="1600" dirty="0">
                <a:latin typeface="Century Gothic" panose="020B0502020202020204" pitchFamily="34" charset="0"/>
              </a:rPr>
              <a:t> </a:t>
            </a: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8</a:t>
            </a:fld>
            <a:endParaRPr lang="fr-FR"/>
          </a:p>
        </p:txBody>
      </p:sp>
      <p:pic>
        <p:nvPicPr>
          <p:cNvPr id="5" name="Image 4">
            <a:extLst>
              <a:ext uri="{FF2B5EF4-FFF2-40B4-BE49-F238E27FC236}">
                <a16:creationId xmlns:a16="http://schemas.microsoft.com/office/drawing/2014/main" id="{F53E37B2-7F5B-3947-AC91-F5A0C43BC35D}"/>
              </a:ext>
            </a:extLst>
          </p:cNvPr>
          <p:cNvPicPr>
            <a:picLocks noChangeAspect="1"/>
          </p:cNvPicPr>
          <p:nvPr/>
        </p:nvPicPr>
        <p:blipFill>
          <a:blip r:embed="rId3"/>
          <a:stretch>
            <a:fillRect/>
          </a:stretch>
        </p:blipFill>
        <p:spPr>
          <a:xfrm>
            <a:off x="112734" y="2217106"/>
            <a:ext cx="12079266" cy="3883069"/>
          </a:xfrm>
          <a:prstGeom prst="rect">
            <a:avLst/>
          </a:prstGeom>
        </p:spPr>
      </p:pic>
    </p:spTree>
    <p:extLst>
      <p:ext uri="{BB962C8B-B14F-4D97-AF65-F5344CB8AC3E}">
        <p14:creationId xmlns:p14="http://schemas.microsoft.com/office/powerpoint/2010/main" val="292719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15DBA-C995-7049-B26D-83C5E9D4B9FA}"/>
              </a:ext>
            </a:extLst>
          </p:cNvPr>
          <p:cNvSpPr txBox="1">
            <a:spLocks noGrp="1"/>
          </p:cNvSpPr>
          <p:nvPr>
            <p:ph type="title"/>
          </p:nvPr>
        </p:nvSpPr>
        <p:spPr>
          <a:xfrm>
            <a:off x="458164" y="466964"/>
            <a:ext cx="10572000" cy="970452"/>
          </a:xfrm>
        </p:spPr>
        <p:txBody>
          <a:bodyPr>
            <a:normAutofit/>
          </a:bodyPr>
          <a:lstStyle/>
          <a:p>
            <a:pPr lvl="0"/>
            <a:r>
              <a:rPr lang="fr-FR" dirty="0"/>
              <a:t>Introduction : conséquences dramatiques</a:t>
            </a:r>
          </a:p>
        </p:txBody>
      </p:sp>
      <p:sp>
        <p:nvSpPr>
          <p:cNvPr id="3" name="ZoneTexte 15">
            <a:extLst>
              <a:ext uri="{FF2B5EF4-FFF2-40B4-BE49-F238E27FC236}">
                <a16:creationId xmlns:a16="http://schemas.microsoft.com/office/drawing/2014/main" id="{DE3CA19E-82D7-0F4C-9E07-39848F9AC753}"/>
              </a:ext>
            </a:extLst>
          </p:cNvPr>
          <p:cNvSpPr txBox="1"/>
          <p:nvPr/>
        </p:nvSpPr>
        <p:spPr>
          <a:xfrm>
            <a:off x="237995" y="1966586"/>
            <a:ext cx="11528018" cy="1815882"/>
          </a:xfrm>
          <a:prstGeom prst="rect">
            <a:avLst/>
          </a:prstGeom>
          <a:noFill/>
          <a:ln cap="rnd">
            <a:noFill/>
          </a:ln>
        </p:spPr>
        <p:txBody>
          <a:bodyPr vert="horz" wrap="square" lIns="91440" tIns="45720" rIns="91440" bIns="45720" anchor="t" anchorCtr="0" compatLnSpc="1">
            <a:spAutoFit/>
          </a:bodyPr>
          <a:lstStyle/>
          <a:p>
            <a:pPr marL="285750" indent="-285750" algn="just">
              <a:buFont typeface="Arial" panose="020B0604020202020204" pitchFamily="34" charset="0"/>
              <a:buChar char="•"/>
            </a:pPr>
            <a:endParaRPr lang="fr-BE" sz="1600" dirty="0">
              <a:latin typeface="Century Gothic" panose="020B0502020202020204" pitchFamily="34" charset="0"/>
            </a:endParaRPr>
          </a:p>
          <a:p>
            <a:pPr algn="just"/>
            <a:r>
              <a:rPr lang="fr-BE" sz="1600" dirty="0">
                <a:latin typeface="Century Gothic" panose="020B0502020202020204" pitchFamily="34" charset="0"/>
              </a:rPr>
              <a:t>30 % des locataires expulsés n’ont toujours pas retrouvé de logement stable trois ans après l’expulsion</a:t>
            </a:r>
          </a:p>
          <a:p>
            <a:pPr marL="285750" indent="-285750" algn="just">
              <a:buFont typeface="Wingdings" pitchFamily="2" charset="2"/>
              <a:buChar char="Ø"/>
            </a:pPr>
            <a:endParaRPr lang="fr-BE" sz="1600" dirty="0">
              <a:latin typeface="Century Gothic" panose="020B0502020202020204" pitchFamily="34" charset="0"/>
            </a:endParaRPr>
          </a:p>
          <a:p>
            <a:pPr algn="just"/>
            <a:endParaRPr lang="fr-BE" sz="1600" dirty="0">
              <a:latin typeface="Century Gothic" panose="020B0502020202020204" pitchFamily="34" charset="0"/>
            </a:endParaRPr>
          </a:p>
          <a:p>
            <a:pPr marL="285750" indent="-285750" algn="just">
              <a:buFont typeface="Wingdings" pitchFamily="2" charset="2"/>
              <a:buChar char="Ø"/>
            </a:pPr>
            <a:endParaRPr lang="fr-BE" sz="1600" dirty="0">
              <a:latin typeface="Century Gothic" panose="020B0502020202020204" pitchFamily="34" charset="0"/>
            </a:endParaRPr>
          </a:p>
          <a:p>
            <a:pPr marL="285750" indent="-285750" algn="just">
              <a:buFont typeface="Wingdings" pitchFamily="2" charset="2"/>
              <a:buChar char="Ø"/>
            </a:pPr>
            <a:endParaRPr lang="fr-BE" sz="1600" dirty="0">
              <a:latin typeface="Century Gothic" panose="020B0502020202020204" pitchFamily="34" charset="0"/>
            </a:endParaRPr>
          </a:p>
          <a:p>
            <a:pPr algn="just"/>
            <a:r>
              <a:rPr lang="fr-BE" sz="1600" dirty="0">
                <a:latin typeface="Century Gothic" panose="020B0502020202020204" pitchFamily="34" charset="0"/>
              </a:rPr>
              <a:t> </a:t>
            </a:r>
          </a:p>
        </p:txBody>
      </p:sp>
      <p:sp>
        <p:nvSpPr>
          <p:cNvPr id="4" name="Espace réservé du numéro de diapositive 3">
            <a:extLst>
              <a:ext uri="{FF2B5EF4-FFF2-40B4-BE49-F238E27FC236}">
                <a16:creationId xmlns:a16="http://schemas.microsoft.com/office/drawing/2014/main" id="{61282D7F-F461-DDC2-24D1-1214A59E1AC0}"/>
              </a:ext>
            </a:extLst>
          </p:cNvPr>
          <p:cNvSpPr>
            <a:spLocks noGrp="1"/>
          </p:cNvSpPr>
          <p:nvPr>
            <p:ph type="sldNum" sz="quarter" idx="8"/>
          </p:nvPr>
        </p:nvSpPr>
        <p:spPr/>
        <p:txBody>
          <a:bodyPr/>
          <a:lstStyle/>
          <a:p>
            <a:pPr lvl="0"/>
            <a:fld id="{984A377B-8DDB-DF4E-A5D7-241F425B38BE}" type="slidenum">
              <a:rPr lang="fr-FR" smtClean="0"/>
              <a:t>9</a:t>
            </a:fld>
            <a:endParaRPr lang="fr-FR"/>
          </a:p>
        </p:txBody>
      </p:sp>
      <p:pic>
        <p:nvPicPr>
          <p:cNvPr id="6" name="Image 5">
            <a:extLst>
              <a:ext uri="{FF2B5EF4-FFF2-40B4-BE49-F238E27FC236}">
                <a16:creationId xmlns:a16="http://schemas.microsoft.com/office/drawing/2014/main" id="{2D647210-C802-EA47-9392-A19DD503C4F0}"/>
              </a:ext>
            </a:extLst>
          </p:cNvPr>
          <p:cNvPicPr>
            <a:picLocks noChangeAspect="1"/>
          </p:cNvPicPr>
          <p:nvPr/>
        </p:nvPicPr>
        <p:blipFill>
          <a:blip r:embed="rId3"/>
          <a:stretch>
            <a:fillRect/>
          </a:stretch>
        </p:blipFill>
        <p:spPr>
          <a:xfrm>
            <a:off x="558800" y="4572000"/>
            <a:ext cx="3873500" cy="2082800"/>
          </a:xfrm>
          <a:prstGeom prst="rect">
            <a:avLst/>
          </a:prstGeom>
        </p:spPr>
      </p:pic>
      <p:pic>
        <p:nvPicPr>
          <p:cNvPr id="7" name="Image 6">
            <a:extLst>
              <a:ext uri="{FF2B5EF4-FFF2-40B4-BE49-F238E27FC236}">
                <a16:creationId xmlns:a16="http://schemas.microsoft.com/office/drawing/2014/main" id="{551E429C-6F9A-DA45-926D-23F9AEBAF494}"/>
              </a:ext>
            </a:extLst>
          </p:cNvPr>
          <p:cNvPicPr>
            <a:picLocks noChangeAspect="1"/>
          </p:cNvPicPr>
          <p:nvPr/>
        </p:nvPicPr>
        <p:blipFill>
          <a:blip r:embed="rId4"/>
          <a:stretch>
            <a:fillRect/>
          </a:stretch>
        </p:blipFill>
        <p:spPr>
          <a:xfrm>
            <a:off x="5105400" y="4800600"/>
            <a:ext cx="5099050" cy="1739900"/>
          </a:xfrm>
          <a:prstGeom prst="rect">
            <a:avLst/>
          </a:prstGeom>
        </p:spPr>
      </p:pic>
      <p:pic>
        <p:nvPicPr>
          <p:cNvPr id="8" name="Image 7">
            <a:extLst>
              <a:ext uri="{FF2B5EF4-FFF2-40B4-BE49-F238E27FC236}">
                <a16:creationId xmlns:a16="http://schemas.microsoft.com/office/drawing/2014/main" id="{6B391CAD-DF19-CD42-AD29-8EA58A48839A}"/>
              </a:ext>
            </a:extLst>
          </p:cNvPr>
          <p:cNvPicPr>
            <a:picLocks noChangeAspect="1"/>
          </p:cNvPicPr>
          <p:nvPr/>
        </p:nvPicPr>
        <p:blipFill>
          <a:blip r:embed="rId5"/>
          <a:stretch>
            <a:fillRect/>
          </a:stretch>
        </p:blipFill>
        <p:spPr>
          <a:xfrm>
            <a:off x="810002" y="2679700"/>
            <a:ext cx="9868324" cy="1993900"/>
          </a:xfrm>
          <a:prstGeom prst="rect">
            <a:avLst/>
          </a:prstGeom>
        </p:spPr>
      </p:pic>
    </p:spTree>
    <p:extLst>
      <p:ext uri="{BB962C8B-B14F-4D97-AF65-F5344CB8AC3E}">
        <p14:creationId xmlns:p14="http://schemas.microsoft.com/office/powerpoint/2010/main" val="422746744"/>
      </p:ext>
    </p:extLst>
  </p:cSld>
  <p:clrMapOvr>
    <a:masterClrMapping/>
  </p:clrMapOvr>
</p:sld>
</file>

<file path=ppt/theme/theme1.xml><?xml version="1.0" encoding="utf-8"?>
<a:theme xmlns:a="http://schemas.openxmlformats.org/drawingml/2006/main" name="Conc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Plan%20d’un%20discours%20persuasif%20</Template>
  <TotalTime>23209</TotalTime>
  <Words>7143</Words>
  <Application>Microsoft Macintosh PowerPoint</Application>
  <PresentationFormat>Grand écran</PresentationFormat>
  <Paragraphs>409</Paragraphs>
  <Slides>31</Slides>
  <Notes>27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ＭＳ Ｐゴシック</vt:lpstr>
      <vt:lpstr>Arial</vt:lpstr>
      <vt:lpstr>Calibri</vt:lpstr>
      <vt:lpstr>Century Gothic</vt:lpstr>
      <vt:lpstr>Courier New</vt:lpstr>
      <vt:lpstr>Police système Courant</vt:lpstr>
      <vt:lpstr>Tahoma</vt:lpstr>
      <vt:lpstr>Wingdings</vt:lpstr>
      <vt:lpstr>Wingdings 2</vt:lpstr>
      <vt:lpstr>Concis</vt:lpstr>
      <vt:lpstr>Prévenir les expulsions : les nouvelles balises de la réforme bruxelloise </vt:lpstr>
      <vt:lpstr>Introduction : le logement, un droit fondamental</vt:lpstr>
      <vt:lpstr>Introduction : le logement, un droit fondamental</vt:lpstr>
      <vt:lpstr>Introduction : le logement, un droit fondamental</vt:lpstr>
      <vt:lpstr>Introduction : le logement, un droit fondamental</vt:lpstr>
      <vt:lpstr>Introduction : quelques chiffres en RBC</vt:lpstr>
      <vt:lpstr>Introduction : quelques chiffres en RBC  </vt:lpstr>
      <vt:lpstr>Introduction : quelques chiffres en RBC</vt:lpstr>
      <vt:lpstr>Introduction : conséquences dramatiques</vt:lpstr>
      <vt:lpstr>I. Présentation des grands axes du projet d’ordonnance en RBC</vt:lpstr>
      <vt:lpstr>I. Présentation des grands axes du projet d’ordonnance en RBC</vt:lpstr>
      <vt:lpstr> a) Révision de la procédure d'expulsion : une philosophie générale de prévention tout azimut, dans le meilleur intérêt de toutes les parties en présence </vt:lpstr>
      <vt:lpstr> a) Révision de la procédure d'expulsion : une philosophie générale de prévention tout azimut, dans le meilleur intérêt de toutes les parties en présence </vt:lpstr>
      <vt:lpstr> a) Révision de la procédure d'expulsion : une philosophie générale de prévention tout azimut, dans le meilleur intérêt de toutes les parties en présence (https://logement.brussels/reforme-de-la-procedure-dexpulsion/) </vt:lpstr>
      <vt:lpstr>a) Révision de la procédure d'expulsion </vt:lpstr>
      <vt:lpstr>Modèle de mise en demeure-type (https://logement.brussels/reforme-de-la-procedure-dexpulsion/)</vt:lpstr>
      <vt:lpstr>a) Révision de la procédure d'expulsion </vt:lpstr>
      <vt:lpstr>a) Révision de la procédure d'expulsion </vt:lpstr>
      <vt:lpstr>Nouvelle procédure schématisée</vt:lpstr>
      <vt:lpstr>b) Moratoire hivernal</vt:lpstr>
      <vt:lpstr>b) Moratoire hivernal</vt:lpstr>
      <vt:lpstr>c) Fonds pour les arriérés de loyer </vt:lpstr>
      <vt:lpstr>c) Fonds pour les arriérés de loyer </vt:lpstr>
      <vt:lpstr>c) Fonds pour les arriérés de loyer </vt:lpstr>
      <vt:lpstr>d) Monitoring des décisions d'expulsion </vt:lpstr>
      <vt:lpstr>II. Les critiques d’acteurs clés…</vt:lpstr>
      <vt:lpstr>II. Les critiques d’acteurs clés…</vt:lpstr>
      <vt:lpstr>III. Les regrets des acteurs de défense du droit au logement</vt:lpstr>
      <vt:lpstr>IV. Jurisprudences utiles</vt:lpstr>
      <vt:lpstr> Sources doctrinales utiles : </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femmes face au droit fondamental au logement: Analyse des besoins et des réponses juridiques</dc:title>
  <dc:creator>Violaine ALONSO</dc:creator>
  <cp:lastModifiedBy>van der Plancke Véronique</cp:lastModifiedBy>
  <cp:revision>97</cp:revision>
  <cp:lastPrinted>2022-05-19T06:30:03Z</cp:lastPrinted>
  <dcterms:created xsi:type="dcterms:W3CDTF">2022-05-18T15:00:48Z</dcterms:created>
  <dcterms:modified xsi:type="dcterms:W3CDTF">2023-10-09T14:39:48Z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